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91" r:id="rId2"/>
    <p:sldId id="483" r:id="rId3"/>
    <p:sldId id="432" r:id="rId4"/>
    <p:sldId id="459" r:id="rId5"/>
    <p:sldId id="458" r:id="rId6"/>
    <p:sldId id="440" r:id="rId7"/>
    <p:sldId id="434" r:id="rId8"/>
    <p:sldId id="438" r:id="rId9"/>
    <p:sldId id="461" r:id="rId10"/>
    <p:sldId id="462" r:id="rId11"/>
    <p:sldId id="463" r:id="rId12"/>
    <p:sldId id="464" r:id="rId13"/>
    <p:sldId id="325" r:id="rId14"/>
    <p:sldId id="413" r:id="rId15"/>
    <p:sldId id="335" r:id="rId16"/>
    <p:sldId id="489" r:id="rId17"/>
    <p:sldId id="339" r:id="rId18"/>
    <p:sldId id="415" r:id="rId19"/>
    <p:sldId id="499" r:id="rId20"/>
    <p:sldId id="360" r:id="rId21"/>
    <p:sldId id="409" r:id="rId22"/>
    <p:sldId id="361" r:id="rId23"/>
    <p:sldId id="448" r:id="rId24"/>
    <p:sldId id="364" r:id="rId25"/>
    <p:sldId id="365" r:id="rId26"/>
    <p:sldId id="371" r:id="rId27"/>
    <p:sldId id="444" r:id="rId28"/>
    <p:sldId id="377" r:id="rId29"/>
    <p:sldId id="455" r:id="rId30"/>
    <p:sldId id="487" r:id="rId31"/>
    <p:sldId id="381" r:id="rId32"/>
    <p:sldId id="465" r:id="rId33"/>
    <p:sldId id="466" r:id="rId34"/>
    <p:sldId id="468" r:id="rId35"/>
    <p:sldId id="470" r:id="rId36"/>
    <p:sldId id="471" r:id="rId37"/>
    <p:sldId id="472" r:id="rId38"/>
    <p:sldId id="473" r:id="rId39"/>
    <p:sldId id="474" r:id="rId40"/>
    <p:sldId id="475" r:id="rId41"/>
    <p:sldId id="476" r:id="rId42"/>
    <p:sldId id="477" r:id="rId43"/>
    <p:sldId id="478" r:id="rId44"/>
    <p:sldId id="480" r:id="rId45"/>
    <p:sldId id="482" r:id="rId46"/>
    <p:sldId id="500" r:id="rId47"/>
  </p:sldIdLst>
  <p:sldSz cx="9144000" cy="6858000" type="screen4x3"/>
  <p:notesSz cx="6858000" cy="9979025"/>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CC3300"/>
    <a:srgbClr val="FF0000"/>
    <a:srgbClr val="CC6600"/>
    <a:srgbClr val="99B0F1"/>
    <a:srgbClr val="00CC00"/>
    <a:srgbClr val="DCF020"/>
    <a:srgbClr val="F17F87"/>
    <a:srgbClr val="AF5D8E"/>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146" autoAdjust="0"/>
  </p:normalViewPr>
  <p:slideViewPr>
    <p:cSldViewPr>
      <p:cViewPr varScale="1">
        <p:scale>
          <a:sx n="70" d="100"/>
          <a:sy n="70"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RICHTER\Dropbox\Statistika\2016\StatVK1989-2016.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ICHTER\Documents\Benchmarking\2012\Data_4_10_2013_MEDIAN\Median_2012_EUR_POKUS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cs-CZ"/>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Narrow" panose="020B0606020202030204" pitchFamily="34" charset="0"/>
                <a:ea typeface="+mn-ea"/>
                <a:cs typeface="+mn-cs"/>
              </a:defRPr>
            </a:pPr>
            <a:r>
              <a:rPr lang="cs-CZ" sz="2400" b="1">
                <a:latin typeface="Arial Narrow" panose="020B0606020202030204" pitchFamily="34" charset="0"/>
              </a:rPr>
              <a:t>Návštěvníc</a:t>
            </a:r>
            <a:r>
              <a:rPr lang="cs-CZ" sz="2400" b="1" baseline="0">
                <a:latin typeface="Arial Narrow" panose="020B0606020202030204" pitchFamily="34" charset="0"/>
              </a:rPr>
              <a:t>i, výpůjčky, stažené digiální dokumenty (mil.)</a:t>
            </a:r>
            <a:endParaRPr lang="cs-CZ" sz="2400" b="1">
              <a:latin typeface="Arial Narrow" panose="020B0606020202030204" pitchFamily="34" charset="0"/>
            </a:endParaRPr>
          </a:p>
        </c:rich>
      </c:tx>
      <c:layout/>
      <c:spPr>
        <a:noFill/>
        <a:ln>
          <a:noFill/>
        </a:ln>
        <a:effectLst/>
      </c:spPr>
    </c:title>
    <c:plotArea>
      <c:layout>
        <c:manualLayout>
          <c:layoutTarget val="inner"/>
          <c:xMode val="edge"/>
          <c:yMode val="edge"/>
          <c:x val="2.185212112141623E-2"/>
          <c:y val="0.11606434087596411"/>
          <c:w val="0.96995507671025949"/>
          <c:h val="0.78126556967326222"/>
        </c:manualLayout>
      </c:layout>
      <c:lineChart>
        <c:grouping val="standard"/>
        <c:ser>
          <c:idx val="0"/>
          <c:order val="0"/>
          <c:tx>
            <c:strRef>
              <c:f>celek!$B$70</c:f>
              <c:strCache>
                <c:ptCount val="1"/>
                <c:pt idx="0">
                  <c:v>Počet návštěvníků</c:v>
                </c:pt>
              </c:strCache>
            </c:strRef>
          </c:tx>
          <c:spPr>
            <a:ln w="57150" cap="rnd">
              <a:solidFill>
                <a:srgbClr val="00B050"/>
              </a:solidFill>
              <a:round/>
            </a:ln>
            <a:effectLst/>
          </c:spPr>
          <c:marker>
            <c:symbol val="circle"/>
            <c:size val="5"/>
            <c:spPr>
              <a:solidFill>
                <a:schemeClr val="accent1"/>
              </a:solidFill>
              <a:ln w="57150">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cs-CZ"/>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celek!$C$69:$O$69</c:f>
              <c:strCache>
                <c:ptCount val="13"/>
                <c:pt idx="0">
                  <c:v>r. 1989</c:v>
                </c:pt>
                <c:pt idx="1">
                  <c:v>r. 1992</c:v>
                </c:pt>
                <c:pt idx="2">
                  <c:v>r. 1995</c:v>
                </c:pt>
                <c:pt idx="3">
                  <c:v>r. 1998</c:v>
                </c:pt>
                <c:pt idx="4">
                  <c:v>r. 2001</c:v>
                </c:pt>
                <c:pt idx="5">
                  <c:v>r. 2004</c:v>
                </c:pt>
                <c:pt idx="6">
                  <c:v>r. 2007</c:v>
                </c:pt>
                <c:pt idx="7">
                  <c:v>r. 2010</c:v>
                </c:pt>
                <c:pt idx="8">
                  <c:v>r. 2012</c:v>
                </c:pt>
                <c:pt idx="9">
                  <c:v>r. 2013</c:v>
                </c:pt>
                <c:pt idx="10">
                  <c:v>r.2014</c:v>
                </c:pt>
                <c:pt idx="11">
                  <c:v>r.2015</c:v>
                </c:pt>
                <c:pt idx="12">
                  <c:v>r.2016</c:v>
                </c:pt>
              </c:strCache>
            </c:strRef>
          </c:cat>
          <c:val>
            <c:numRef>
              <c:f>celek!$C$70:$O$70</c:f>
              <c:numCache>
                <c:formatCode>0</c:formatCode>
                <c:ptCount val="13"/>
                <c:pt idx="0">
                  <c:v>17.024159000000001</c:v>
                </c:pt>
                <c:pt idx="1">
                  <c:v>13.955991000000003</c:v>
                </c:pt>
                <c:pt idx="2">
                  <c:v>14.363598000000001</c:v>
                </c:pt>
                <c:pt idx="3">
                  <c:v>16.75461</c:v>
                </c:pt>
                <c:pt idx="4">
                  <c:v>18.364073000000001</c:v>
                </c:pt>
                <c:pt idx="5">
                  <c:v>20.614779000000002</c:v>
                </c:pt>
                <c:pt idx="6">
                  <c:v>20.923999999999996</c:v>
                </c:pt>
                <c:pt idx="7">
                  <c:v>22.156998000000009</c:v>
                </c:pt>
                <c:pt idx="8">
                  <c:v>24.297915000000003</c:v>
                </c:pt>
                <c:pt idx="9">
                  <c:v>24.1</c:v>
                </c:pt>
                <c:pt idx="10">
                  <c:v>24.053000000000001</c:v>
                </c:pt>
                <c:pt idx="11" formatCode="#,##0">
                  <c:v>23.623298999999999</c:v>
                </c:pt>
                <c:pt idx="12">
                  <c:v>23.4</c:v>
                </c:pt>
              </c:numCache>
            </c:numRef>
          </c:val>
          <c:extLst xmlns:c16r2="http://schemas.microsoft.com/office/drawing/2015/06/chart">
            <c:ext xmlns:c16="http://schemas.microsoft.com/office/drawing/2014/chart" uri="{C3380CC4-5D6E-409C-BE32-E72D297353CC}">
              <c16:uniqueId val="{00000000-9CA2-4DD7-9665-9613F2FFC28D}"/>
            </c:ext>
          </c:extLst>
        </c:ser>
        <c:ser>
          <c:idx val="1"/>
          <c:order val="1"/>
          <c:tx>
            <c:strRef>
              <c:f>celek!$B$71</c:f>
              <c:strCache>
                <c:ptCount val="1"/>
                <c:pt idx="0">
                  <c:v>Počet výpůjček</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dLbls>
            <c:dLbl>
              <c:idx val="6"/>
              <c:layout>
                <c:manualLayout>
                  <c:x val="0"/>
                  <c:y val="-2.057036937094680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B48-4DCF-A7F8-77B658034E3E}"/>
                </c:ext>
              </c:extLst>
            </c:dLbl>
            <c:dLbl>
              <c:idx val="7"/>
              <c:layout>
                <c:manualLayout>
                  <c:x val="-2.7309237984097577E-3"/>
                  <c:y val="-2.674148018223080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B48-4DCF-A7F8-77B658034E3E}"/>
                </c:ext>
              </c:extLst>
            </c:dLbl>
            <c:dLbl>
              <c:idx val="8"/>
              <c:layout>
                <c:manualLayout>
                  <c:x val="0"/>
                  <c:y val="-2.057036937094680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B48-4DCF-A7F8-77B658034E3E}"/>
                </c:ext>
              </c:extLst>
            </c:dLbl>
            <c:dLbl>
              <c:idx val="9"/>
              <c:layout>
                <c:manualLayout>
                  <c:x val="-5.4618475968193133E-3"/>
                  <c:y val="-1.851333243385209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cs-CZ"/>
                </a:p>
              </c:txPr>
              <c:showVal val="1"/>
              <c:extLst xmlns:c16r2="http://schemas.microsoft.com/office/drawing/2015/06/chart">
                <c:ext xmlns:c15="http://schemas.microsoft.com/office/drawing/2012/chart" uri="{CE6537A1-D6FC-4f65-9D91-7224C49458BB}">
                  <c15:layout>
                    <c:manualLayout>
                      <c:w val="3.9284338840122904E-2"/>
                      <c:h val="5.7720456454876626E-2"/>
                    </c:manualLayout>
                  </c15:layout>
                </c:ext>
                <c:ext xmlns:c16="http://schemas.microsoft.com/office/drawing/2014/chart" uri="{C3380CC4-5D6E-409C-BE32-E72D297353CC}">
                  <c16:uniqueId val="{00000002-BB48-4DCF-A7F8-77B658034E3E}"/>
                </c:ext>
              </c:extLst>
            </c:dLbl>
            <c:dLbl>
              <c:idx val="10"/>
              <c:layout>
                <c:manualLayout>
                  <c:x val="-2.7309237984098579E-3"/>
                  <c:y val="-3.085547307071397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cs-CZ"/>
                </a:p>
              </c:txPr>
              <c:showVal val="1"/>
              <c:extLst xmlns:c16r2="http://schemas.microsoft.com/office/drawing/2015/06/chart">
                <c:ext xmlns:c15="http://schemas.microsoft.com/office/drawing/2012/chart" uri="{CE6537A1-D6FC-4f65-9D91-7224C49458BB}">
                  <c15:layout>
                    <c:manualLayout>
                      <c:w val="2.5629719848074623E-2"/>
                      <c:h val="4.1264160958119203E-2"/>
                    </c:manualLayout>
                  </c15:layout>
                </c:ext>
                <c:ext xmlns:c16="http://schemas.microsoft.com/office/drawing/2014/chart" uri="{C3380CC4-5D6E-409C-BE32-E72D297353CC}">
                  <c16:uniqueId val="{00000001-BB48-4DCF-A7F8-77B658034E3E}"/>
                </c:ext>
              </c:extLst>
            </c:dLbl>
            <c:dLbl>
              <c:idx val="11"/>
              <c:layout>
                <c:manualLayout>
                  <c:x val="0"/>
                  <c:y val="-2.26274063080414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B48-4DCF-A7F8-77B658034E3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cs-CZ"/>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celek!$C$69:$O$69</c:f>
              <c:strCache>
                <c:ptCount val="13"/>
                <c:pt idx="0">
                  <c:v>r. 1989</c:v>
                </c:pt>
                <c:pt idx="1">
                  <c:v>r. 1992</c:v>
                </c:pt>
                <c:pt idx="2">
                  <c:v>r. 1995</c:v>
                </c:pt>
                <c:pt idx="3">
                  <c:v>r. 1998</c:v>
                </c:pt>
                <c:pt idx="4">
                  <c:v>r. 2001</c:v>
                </c:pt>
                <c:pt idx="5">
                  <c:v>r. 2004</c:v>
                </c:pt>
                <c:pt idx="6">
                  <c:v>r. 2007</c:v>
                </c:pt>
                <c:pt idx="7">
                  <c:v>r. 2010</c:v>
                </c:pt>
                <c:pt idx="8">
                  <c:v>r. 2012</c:v>
                </c:pt>
                <c:pt idx="9">
                  <c:v>r. 2013</c:v>
                </c:pt>
                <c:pt idx="10">
                  <c:v>r.2014</c:v>
                </c:pt>
                <c:pt idx="11">
                  <c:v>r.2015</c:v>
                </c:pt>
                <c:pt idx="12">
                  <c:v>r.2016</c:v>
                </c:pt>
              </c:strCache>
            </c:strRef>
          </c:cat>
          <c:val>
            <c:numRef>
              <c:f>celek!$C$71:$O$71</c:f>
              <c:numCache>
                <c:formatCode>0</c:formatCode>
                <c:ptCount val="13"/>
                <c:pt idx="0">
                  <c:v>73.179384999999968</c:v>
                </c:pt>
                <c:pt idx="1">
                  <c:v>56.904742999999996</c:v>
                </c:pt>
                <c:pt idx="2">
                  <c:v>57.413175000000003</c:v>
                </c:pt>
                <c:pt idx="3">
                  <c:v>62.573820999999995</c:v>
                </c:pt>
                <c:pt idx="4">
                  <c:v>69.864356000000001</c:v>
                </c:pt>
                <c:pt idx="5">
                  <c:v>72.875246999999987</c:v>
                </c:pt>
                <c:pt idx="6">
                  <c:v>67.394999999999996</c:v>
                </c:pt>
                <c:pt idx="7">
                  <c:v>66.773229000000015</c:v>
                </c:pt>
                <c:pt idx="8">
                  <c:v>66.257499999999993</c:v>
                </c:pt>
                <c:pt idx="9">
                  <c:v>64.2</c:v>
                </c:pt>
                <c:pt idx="10">
                  <c:v>62.614821999999997</c:v>
                </c:pt>
                <c:pt idx="11" formatCode="#,##0">
                  <c:v>60.044935000000002</c:v>
                </c:pt>
                <c:pt idx="12">
                  <c:v>58.204000000000001</c:v>
                </c:pt>
              </c:numCache>
            </c:numRef>
          </c:val>
          <c:extLst xmlns:c16r2="http://schemas.microsoft.com/office/drawing/2015/06/chart">
            <c:ext xmlns:c16="http://schemas.microsoft.com/office/drawing/2014/chart" uri="{C3380CC4-5D6E-409C-BE32-E72D297353CC}">
              <c16:uniqueId val="{00000001-9CA2-4DD7-9665-9613F2FFC28D}"/>
            </c:ext>
          </c:extLst>
        </c:ser>
        <c:ser>
          <c:idx val="3"/>
          <c:order val="2"/>
          <c:tx>
            <c:strRef>
              <c:f>celek!$B$73</c:f>
              <c:strCache>
                <c:ptCount val="1"/>
                <c:pt idx="0">
                  <c:v>Počet stažených digitálních dokumentů</c:v>
                </c:pt>
              </c:strCache>
            </c:strRef>
          </c:tx>
          <c:spPr>
            <a:ln w="57150" cap="rnd">
              <a:solidFill>
                <a:srgbClr val="FF0000"/>
              </a:solidFill>
              <a:round/>
            </a:ln>
            <a:effectLst/>
          </c:spPr>
          <c:marker>
            <c:symbol val="circle"/>
            <c:size val="5"/>
            <c:spPr>
              <a:solidFill>
                <a:schemeClr val="accent4"/>
              </a:solidFill>
              <a:ln w="57150">
                <a:solidFill>
                  <a:srgbClr val="FF0000"/>
                </a:solidFill>
              </a:ln>
              <a:effectLst/>
            </c:spPr>
          </c:marker>
          <c:dLbls>
            <c:dLbl>
              <c:idx val="10"/>
              <c:layout>
                <c:manualLayout>
                  <c:x val="4.096385697614285E-3"/>
                  <c:y val="2.468444324513619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B48-4DCF-A7F8-77B658034E3E}"/>
                </c:ext>
              </c:extLst>
            </c:dLbl>
            <c:dLbl>
              <c:idx val="11"/>
              <c:layout>
                <c:manualLayout>
                  <c:x val="0"/>
                  <c:y val="1.439925855966273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B48-4DCF-A7F8-77B658034E3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cs-CZ"/>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celek!$C$69:$O$69</c:f>
              <c:strCache>
                <c:ptCount val="13"/>
                <c:pt idx="0">
                  <c:v>r. 1989</c:v>
                </c:pt>
                <c:pt idx="1">
                  <c:v>r. 1992</c:v>
                </c:pt>
                <c:pt idx="2">
                  <c:v>r. 1995</c:v>
                </c:pt>
                <c:pt idx="3">
                  <c:v>r. 1998</c:v>
                </c:pt>
                <c:pt idx="4">
                  <c:v>r. 2001</c:v>
                </c:pt>
                <c:pt idx="5">
                  <c:v>r. 2004</c:v>
                </c:pt>
                <c:pt idx="6">
                  <c:v>r. 2007</c:v>
                </c:pt>
                <c:pt idx="7">
                  <c:v>r. 2010</c:v>
                </c:pt>
                <c:pt idx="8">
                  <c:v>r. 2012</c:v>
                </c:pt>
                <c:pt idx="9">
                  <c:v>r. 2013</c:v>
                </c:pt>
                <c:pt idx="10">
                  <c:v>r.2014</c:v>
                </c:pt>
                <c:pt idx="11">
                  <c:v>r.2015</c:v>
                </c:pt>
                <c:pt idx="12">
                  <c:v>r.2016</c:v>
                </c:pt>
              </c:strCache>
            </c:strRef>
          </c:cat>
          <c:val>
            <c:numRef>
              <c:f>celek!$C$73:$O$73</c:f>
              <c:numCache>
                <c:formatCode>General</c:formatCode>
                <c:ptCount val="13"/>
                <c:pt idx="7" formatCode="0">
                  <c:v>13.566223000000001</c:v>
                </c:pt>
                <c:pt idx="8" formatCode="0">
                  <c:v>15.146971999999998</c:v>
                </c:pt>
                <c:pt idx="9" formatCode="0">
                  <c:v>16.351303999999999</c:v>
                </c:pt>
                <c:pt idx="10" formatCode="0">
                  <c:v>37.311984999999993</c:v>
                </c:pt>
                <c:pt idx="11" formatCode="#,##0">
                  <c:v>39.571693999999994</c:v>
                </c:pt>
                <c:pt idx="12" formatCode="0">
                  <c:v>42.583999999999996</c:v>
                </c:pt>
              </c:numCache>
            </c:numRef>
          </c:val>
          <c:extLst xmlns:c16r2="http://schemas.microsoft.com/office/drawing/2015/06/chart">
            <c:ext xmlns:c16="http://schemas.microsoft.com/office/drawing/2014/chart" uri="{C3380CC4-5D6E-409C-BE32-E72D297353CC}">
              <c16:uniqueId val="{00000003-9CA2-4DD7-9665-9613F2FFC28D}"/>
            </c:ext>
          </c:extLst>
        </c:ser>
        <c:dLbls>
          <c:showVal val="1"/>
        </c:dLbls>
        <c:marker val="1"/>
        <c:axId val="88283008"/>
        <c:axId val="88284544"/>
      </c:lineChart>
      <c:catAx>
        <c:axId val="882830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88284544"/>
        <c:crosses val="autoZero"/>
        <c:auto val="1"/>
        <c:lblAlgn val="ctr"/>
        <c:lblOffset val="100"/>
      </c:catAx>
      <c:valAx>
        <c:axId val="88284544"/>
        <c:scaling>
          <c:orientation val="minMax"/>
        </c:scaling>
        <c:delete val="1"/>
        <c:axPos val="l"/>
        <c:numFmt formatCode="0" sourceLinked="1"/>
        <c:majorTickMark val="none"/>
        <c:tickLblPos val="none"/>
        <c:crossAx val="88283008"/>
        <c:crosses val="autoZero"/>
        <c:crossBetween val="between"/>
      </c:valAx>
      <c:spPr>
        <a:noFill/>
        <a:ln>
          <a:noFill/>
        </a:ln>
        <a:effectLst/>
      </c:spPr>
    </c:plotArea>
    <c:legend>
      <c:legendPos val="t"/>
      <c:layout>
        <c:manualLayout>
          <c:xMode val="edge"/>
          <c:yMode val="edge"/>
          <c:x val="9.5517930450036911E-2"/>
          <c:y val="7.7858951662375678E-2"/>
          <c:w val="0.79940620325685097"/>
          <c:h val="8.5287172198258182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legend>
    <c:plotVisOnly val="1"/>
    <c:dispBlanksAs val="gap"/>
  </c:chart>
  <c:spPr>
    <a:noFill/>
    <a:ln>
      <a:noFill/>
    </a:ln>
    <a:effectLst/>
  </c:spPr>
  <c:txPr>
    <a:bodyPr/>
    <a:lstStyle/>
    <a:p>
      <a:pPr>
        <a:defRPr/>
      </a:pPr>
      <a:endParaRPr lang="cs-CZ"/>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cs-CZ"/>
  <c:chart>
    <c:title>
      <c:tx>
        <c:rich>
          <a:bodyPr/>
          <a:lstStyle/>
          <a:p>
            <a:pPr>
              <a:defRPr/>
            </a:pPr>
            <a:r>
              <a:rPr lang="cs-CZ"/>
              <a:t>Srovnání podle hodnot mediánu</a:t>
            </a:r>
            <a:r>
              <a:rPr lang="cs-CZ" baseline="0"/>
              <a:t> 100 = průměr</a:t>
            </a:r>
            <a:endParaRPr lang="cs-CZ"/>
          </a:p>
        </c:rich>
      </c:tx>
      <c:layout/>
    </c:title>
    <c:plotArea>
      <c:layout/>
      <c:barChart>
        <c:barDir val="col"/>
        <c:grouping val="clustered"/>
        <c:ser>
          <c:idx val="0"/>
          <c:order val="0"/>
          <c:tx>
            <c:strRef>
              <c:f>Data_2knihovny!$D$3</c:f>
              <c:strCache>
                <c:ptCount val="1"/>
                <c:pt idx="0">
                  <c:v>Trenčín</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Data_2knihovny!$B$4:$B$35</c:f>
              <c:strCache>
                <c:ptCount val="32"/>
                <c:pt idx="0">
                  <c:v>KF/1000 obyv.</c:v>
                </c:pt>
                <c:pt idx="1">
                  <c:v>% obnovy</c:v>
                </c:pt>
                <c:pt idx="2">
                  <c:v>přírůstky/1000 obyv.</c:v>
                </c:pt>
                <c:pt idx="3">
                  <c:v>periodika/1000 obyv</c:v>
                </c:pt>
                <c:pt idx="4">
                  <c:v>pc internet/1000 obyv.</c:v>
                </c:pt>
                <c:pt idx="5">
                  <c:v>plocha/1000 obyv.</c:v>
                </c:pt>
                <c:pt idx="6">
                  <c:v>studij. místa/1000 obyv.</c:v>
                </c:pt>
                <c:pt idx="7">
                  <c:v>úvazky/1000 obyv.</c:v>
                </c:pt>
                <c:pt idx="8">
                  <c:v>úvazky/1000 reg. čt.</c:v>
                </c:pt>
                <c:pt idx="9">
                  <c:v>úvazky/1000 návšt.</c:v>
                </c:pt>
                <c:pt idx="10">
                  <c:v>roční provoz. doba/1000 obyv.</c:v>
                </c:pt>
                <c:pt idx="11">
                  <c:v>% roč. provoz. doby/prac. fond zam.</c:v>
                </c:pt>
                <c:pt idx="12">
                  <c:v>počet hodin týdně</c:v>
                </c:pt>
                <c:pt idx="13">
                  <c:v>% výdajů zřiz. na knihovnu</c:v>
                </c:pt>
                <c:pt idx="14">
                  <c:v>% reg. čt./obsluh. populace</c:v>
                </c:pt>
                <c:pt idx="15">
                  <c:v>% reg. čt. do 15 let</c:v>
                </c:pt>
                <c:pt idx="16">
                  <c:v>návštěvy/ 1 obyv.</c:v>
                </c:pt>
                <c:pt idx="17">
                  <c:v>virt. návštěvy/1 obyv.</c:v>
                </c:pt>
                <c:pt idx="18">
                  <c:v>% návšt. internetu z návštěvníků</c:v>
                </c:pt>
                <c:pt idx="19">
                  <c:v>výpůjčky/na reg. čt.</c:v>
                </c:pt>
                <c:pt idx="20">
                  <c:v>obrat kf</c:v>
                </c:pt>
                <c:pt idx="21">
                  <c:v>akce/1000 obyv.</c:v>
                </c:pt>
                <c:pt idx="22">
                  <c:v>internetové služby</c:v>
                </c:pt>
                <c:pt idx="23">
                  <c:v>celk. provoz. náklady/1 obyv.</c:v>
                </c:pt>
                <c:pt idx="24">
                  <c:v>náklady na KF/1 obyv.</c:v>
                </c:pt>
                <c:pt idx="25">
                  <c:v>náklady na EIZ/1 obyv.</c:v>
                </c:pt>
                <c:pt idx="26">
                  <c:v>náklady na KF/výpůjčka</c:v>
                </c:pt>
                <c:pt idx="27">
                  <c:v>% čist. provoz. nákladů</c:v>
                </c:pt>
                <c:pt idx="28">
                  <c:v>% nákladů na KF z celk. nákladů</c:v>
                </c:pt>
                <c:pt idx="29">
                  <c:v>% osob. nákladů/ z celk. nákladů</c:v>
                </c:pt>
                <c:pt idx="30">
                  <c:v>% získaných dotací, grantů z celk. příjmů</c:v>
                </c:pt>
                <c:pt idx="31">
                  <c:v>% vlast. příjmů z celk. příjmů</c:v>
                </c:pt>
              </c:strCache>
            </c:strRef>
          </c:cat>
          <c:val>
            <c:numRef>
              <c:f>Data_2knihovny!$D$4:$D$35</c:f>
              <c:numCache>
                <c:formatCode>0</c:formatCode>
                <c:ptCount val="32"/>
                <c:pt idx="0">
                  <c:v>68.65267565000174</c:v>
                </c:pt>
                <c:pt idx="1">
                  <c:v>0</c:v>
                </c:pt>
                <c:pt idx="2">
                  <c:v>38.65351476617743</c:v>
                </c:pt>
                <c:pt idx="3">
                  <c:v>27.205017640141119</c:v>
                </c:pt>
                <c:pt idx="4">
                  <c:v>131.57894736842107</c:v>
                </c:pt>
                <c:pt idx="5">
                  <c:v>124.25027767493522</c:v>
                </c:pt>
                <c:pt idx="6">
                  <c:v>172.30046948356807</c:v>
                </c:pt>
                <c:pt idx="7">
                  <c:v>114.4736842105263</c:v>
                </c:pt>
                <c:pt idx="8">
                  <c:v>144.19642857142858</c:v>
                </c:pt>
                <c:pt idx="9">
                  <c:v>137.03703703703707</c:v>
                </c:pt>
                <c:pt idx="10">
                  <c:v>514.3787575150302</c:v>
                </c:pt>
                <c:pt idx="11">
                  <c:v>469.66292134831468</c:v>
                </c:pt>
                <c:pt idx="12">
                  <c:v>116.98113207547168</c:v>
                </c:pt>
                <c:pt idx="13">
                  <c:v>166.66666666666666</c:v>
                </c:pt>
                <c:pt idx="14">
                  <c:v>82.89393010423052</c:v>
                </c:pt>
                <c:pt idx="15">
                  <c:v>0</c:v>
                </c:pt>
                <c:pt idx="16">
                  <c:v>97.551020408163282</c:v>
                </c:pt>
                <c:pt idx="17">
                  <c:v>22.522522522522518</c:v>
                </c:pt>
                <c:pt idx="18">
                  <c:v>138.80090497737561</c:v>
                </c:pt>
                <c:pt idx="19">
                  <c:v>101.79343128781332</c:v>
                </c:pt>
                <c:pt idx="20">
                  <c:v>0</c:v>
                </c:pt>
                <c:pt idx="21">
                  <c:v>118.8524590163934</c:v>
                </c:pt>
                <c:pt idx="22">
                  <c:v>53.571428571428555</c:v>
                </c:pt>
                <c:pt idx="23">
                  <c:v>110.09240081896679</c:v>
                </c:pt>
                <c:pt idx="24">
                  <c:v>50.91242829827916</c:v>
                </c:pt>
                <c:pt idx="25">
                  <c:v>0</c:v>
                </c:pt>
                <c:pt idx="26">
                  <c:v>59.10588235294118</c:v>
                </c:pt>
                <c:pt idx="27">
                  <c:v>109.25531914893618</c:v>
                </c:pt>
                <c:pt idx="28">
                  <c:v>50</c:v>
                </c:pt>
                <c:pt idx="29">
                  <c:v>99.514342085293663</c:v>
                </c:pt>
                <c:pt idx="30">
                  <c:v>217.64705882352939</c:v>
                </c:pt>
                <c:pt idx="31">
                  <c:v>68.343195266272218</c:v>
                </c:pt>
              </c:numCache>
            </c:numRef>
          </c:val>
          <c:extLst xmlns:c16r2="http://schemas.microsoft.com/office/drawing/2015/06/chart">
            <c:ext xmlns:c16="http://schemas.microsoft.com/office/drawing/2014/chart" uri="{C3380CC4-5D6E-409C-BE32-E72D297353CC}">
              <c16:uniqueId val="{00000000-7523-43FB-B2BD-6FD9BEBA7ACA}"/>
            </c:ext>
          </c:extLst>
        </c:ser>
        <c:ser>
          <c:idx val="1"/>
          <c:order val="1"/>
          <c:tx>
            <c:strRef>
              <c:f>Data_2knihovny!$F$3</c:f>
              <c:strCache>
                <c:ptCount val="1"/>
                <c:pt idx="0">
                  <c:v>Trnava</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Data_2knihovny!$B$4:$B$35</c:f>
              <c:strCache>
                <c:ptCount val="32"/>
                <c:pt idx="0">
                  <c:v>KF/1000 obyv.</c:v>
                </c:pt>
                <c:pt idx="1">
                  <c:v>% obnovy</c:v>
                </c:pt>
                <c:pt idx="2">
                  <c:v>přírůstky/1000 obyv.</c:v>
                </c:pt>
                <c:pt idx="3">
                  <c:v>periodika/1000 obyv</c:v>
                </c:pt>
                <c:pt idx="4">
                  <c:v>pc internet/1000 obyv.</c:v>
                </c:pt>
                <c:pt idx="5">
                  <c:v>plocha/1000 obyv.</c:v>
                </c:pt>
                <c:pt idx="6">
                  <c:v>studij. místa/1000 obyv.</c:v>
                </c:pt>
                <c:pt idx="7">
                  <c:v>úvazky/1000 obyv.</c:v>
                </c:pt>
                <c:pt idx="8">
                  <c:v>úvazky/1000 reg. čt.</c:v>
                </c:pt>
                <c:pt idx="9">
                  <c:v>úvazky/1000 návšt.</c:v>
                </c:pt>
                <c:pt idx="10">
                  <c:v>roční provoz. doba/1000 obyv.</c:v>
                </c:pt>
                <c:pt idx="11">
                  <c:v>% roč. provoz. doby/prac. fond zam.</c:v>
                </c:pt>
                <c:pt idx="12">
                  <c:v>počet hodin týdně</c:v>
                </c:pt>
                <c:pt idx="13">
                  <c:v>% výdajů zřiz. na knihovnu</c:v>
                </c:pt>
                <c:pt idx="14">
                  <c:v>% reg. čt./obsluh. populace</c:v>
                </c:pt>
                <c:pt idx="15">
                  <c:v>% reg. čt. do 15 let</c:v>
                </c:pt>
                <c:pt idx="16">
                  <c:v>návštěvy/ 1 obyv.</c:v>
                </c:pt>
                <c:pt idx="17">
                  <c:v>virt. návštěvy/1 obyv.</c:v>
                </c:pt>
                <c:pt idx="18">
                  <c:v>% návšt. internetu z návštěvníků</c:v>
                </c:pt>
                <c:pt idx="19">
                  <c:v>výpůjčky/na reg. čt.</c:v>
                </c:pt>
                <c:pt idx="20">
                  <c:v>obrat kf</c:v>
                </c:pt>
                <c:pt idx="21">
                  <c:v>akce/1000 obyv.</c:v>
                </c:pt>
                <c:pt idx="22">
                  <c:v>internetové služby</c:v>
                </c:pt>
                <c:pt idx="23">
                  <c:v>celk. provoz. náklady/1 obyv.</c:v>
                </c:pt>
                <c:pt idx="24">
                  <c:v>náklady na KF/1 obyv.</c:v>
                </c:pt>
                <c:pt idx="25">
                  <c:v>náklady na EIZ/1 obyv.</c:v>
                </c:pt>
                <c:pt idx="26">
                  <c:v>náklady na KF/výpůjčka</c:v>
                </c:pt>
                <c:pt idx="27">
                  <c:v>% čist. provoz. nákladů</c:v>
                </c:pt>
                <c:pt idx="28">
                  <c:v>% nákladů na KF z celk. nákladů</c:v>
                </c:pt>
                <c:pt idx="29">
                  <c:v>% osob. nákladů/ z celk. nákladů</c:v>
                </c:pt>
                <c:pt idx="30">
                  <c:v>% získaných dotací, grantů z celk. příjmů</c:v>
                </c:pt>
                <c:pt idx="31">
                  <c:v>% vlast. příjmů z celk. příjmů</c:v>
                </c:pt>
              </c:strCache>
            </c:strRef>
          </c:cat>
          <c:val>
            <c:numRef>
              <c:f>Data_2knihovny!$F$4:$F$35</c:f>
              <c:numCache>
                <c:formatCode>0</c:formatCode>
                <c:ptCount val="32"/>
                <c:pt idx="0">
                  <c:v>60.578228899130991</c:v>
                </c:pt>
                <c:pt idx="1">
                  <c:v>0</c:v>
                </c:pt>
                <c:pt idx="2">
                  <c:v>45.237387842414883</c:v>
                </c:pt>
                <c:pt idx="3">
                  <c:v>16.973735789886319</c:v>
                </c:pt>
                <c:pt idx="4">
                  <c:v>39.473684210526308</c:v>
                </c:pt>
                <c:pt idx="5">
                  <c:v>98.111810440577571</c:v>
                </c:pt>
                <c:pt idx="6">
                  <c:v>97.183098591549268</c:v>
                </c:pt>
                <c:pt idx="7">
                  <c:v>72.368421052631575</c:v>
                </c:pt>
                <c:pt idx="8">
                  <c:v>56.91964285714284</c:v>
                </c:pt>
                <c:pt idx="9">
                  <c:v>81.481481481481481</c:v>
                </c:pt>
                <c:pt idx="10">
                  <c:v>149.16082164328657</c:v>
                </c:pt>
                <c:pt idx="11">
                  <c:v>217.60299625468164</c:v>
                </c:pt>
                <c:pt idx="12">
                  <c:v>101.88679245283016</c:v>
                </c:pt>
                <c:pt idx="13">
                  <c:v>133.33333333333337</c:v>
                </c:pt>
                <c:pt idx="14">
                  <c:v>131.33047210300433</c:v>
                </c:pt>
                <c:pt idx="15">
                  <c:v>0</c:v>
                </c:pt>
                <c:pt idx="16">
                  <c:v>103.67346938775511</c:v>
                </c:pt>
                <c:pt idx="17">
                  <c:v>47.747747747747745</c:v>
                </c:pt>
                <c:pt idx="18">
                  <c:v>49.095022624434399</c:v>
                </c:pt>
                <c:pt idx="19">
                  <c:v>64.455488331892795</c:v>
                </c:pt>
                <c:pt idx="20">
                  <c:v>0</c:v>
                </c:pt>
                <c:pt idx="21">
                  <c:v>164.8907103825137</c:v>
                </c:pt>
                <c:pt idx="22">
                  <c:v>53.571428571428555</c:v>
                </c:pt>
                <c:pt idx="23">
                  <c:v>63.208094715290351</c:v>
                </c:pt>
                <c:pt idx="24">
                  <c:v>59.557934990439769</c:v>
                </c:pt>
                <c:pt idx="25">
                  <c:v>0</c:v>
                </c:pt>
                <c:pt idx="26">
                  <c:v>73.882352941176478</c:v>
                </c:pt>
                <c:pt idx="27">
                  <c:v>50.212765957446805</c:v>
                </c:pt>
                <c:pt idx="28">
                  <c:v>101.93905817174516</c:v>
                </c:pt>
                <c:pt idx="29">
                  <c:v>119.10760358172713</c:v>
                </c:pt>
                <c:pt idx="30">
                  <c:v>730.88235294117646</c:v>
                </c:pt>
                <c:pt idx="31">
                  <c:v>101.33136094674556</c:v>
                </c:pt>
              </c:numCache>
            </c:numRef>
          </c:val>
          <c:extLst xmlns:c16r2="http://schemas.microsoft.com/office/drawing/2015/06/chart">
            <c:ext xmlns:c16="http://schemas.microsoft.com/office/drawing/2014/chart" uri="{C3380CC4-5D6E-409C-BE32-E72D297353CC}">
              <c16:uniqueId val="{00000001-7523-43FB-B2BD-6FD9BEBA7ACA}"/>
            </c:ext>
          </c:extLst>
        </c:ser>
        <c:dLbls/>
        <c:axId val="88335104"/>
        <c:axId val="88336640"/>
      </c:barChart>
      <c:catAx>
        <c:axId val="88335104"/>
        <c:scaling>
          <c:orientation val="minMax"/>
        </c:scaling>
        <c:axPos val="b"/>
        <c:numFmt formatCode="General" sourceLinked="0"/>
        <c:majorTickMark val="none"/>
        <c:tickLblPos val="low"/>
        <c:crossAx val="88336640"/>
        <c:crossesAt val="100"/>
        <c:auto val="1"/>
        <c:lblAlgn val="ctr"/>
        <c:lblOffset val="100"/>
      </c:catAx>
      <c:valAx>
        <c:axId val="88336640"/>
        <c:scaling>
          <c:orientation val="minMax"/>
          <c:max val="200"/>
        </c:scaling>
        <c:axPos val="l"/>
        <c:majorGridlines/>
        <c:numFmt formatCode="0" sourceLinked="1"/>
        <c:majorTickMark val="none"/>
        <c:tickLblPos val="nextTo"/>
        <c:crossAx val="88335104"/>
        <c:crosses val="autoZero"/>
        <c:crossBetween val="between"/>
      </c:valAx>
    </c:plotArea>
    <c:legend>
      <c:legendPos val="t"/>
      <c:layout/>
      <c:txPr>
        <a:bodyPr/>
        <a:lstStyle/>
        <a:p>
          <a:pPr>
            <a:defRPr sz="1200" b="1"/>
          </a:pPr>
          <a:endParaRPr lang="cs-CZ"/>
        </a:p>
      </c:txPr>
    </c:legend>
    <c:plotVisOnly val="1"/>
    <c:dispBlanksAs val="gap"/>
  </c:chart>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8BA2F-5182-4737-AB06-782DCED07F2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cs-CZ"/>
        </a:p>
      </dgm:t>
    </dgm:pt>
    <dgm:pt modelId="{8C37C85F-1AB4-41A2-AAB3-67E13B99A710}">
      <dgm:prSet phldrT="[Text]" custT="1"/>
      <dgm:spPr>
        <a:solidFill>
          <a:srgbClr val="CC3300"/>
        </a:solidFill>
      </dgm:spPr>
      <dgm:t>
        <a:bodyPr/>
        <a:lstStyle/>
        <a:p>
          <a:r>
            <a:rPr lang="cs-CZ" sz="2400" b="1" dirty="0" smtClean="0"/>
            <a:t>Provozní doba</a:t>
          </a:r>
          <a:endParaRPr lang="cs-CZ" sz="2400" b="1" dirty="0"/>
        </a:p>
      </dgm:t>
    </dgm:pt>
    <dgm:pt modelId="{DC6F5047-2977-4489-9AB6-6C85AAF0A248}" type="parTrans" cxnId="{DA27127B-737C-4459-A471-F42AC769339D}">
      <dgm:prSet/>
      <dgm:spPr/>
      <dgm:t>
        <a:bodyPr/>
        <a:lstStyle/>
        <a:p>
          <a:endParaRPr lang="cs-CZ"/>
        </a:p>
      </dgm:t>
    </dgm:pt>
    <dgm:pt modelId="{4DAD7253-6CA5-447D-8422-866CABC3F15B}" type="sibTrans" cxnId="{DA27127B-737C-4459-A471-F42AC769339D}">
      <dgm:prSet/>
      <dgm:spPr/>
      <dgm:t>
        <a:bodyPr/>
        <a:lstStyle/>
        <a:p>
          <a:endParaRPr lang="cs-CZ"/>
        </a:p>
      </dgm:t>
    </dgm:pt>
    <dgm:pt modelId="{AED9F453-1F75-4B10-AF43-DF705372A774}">
      <dgm:prSet phldrT="[Text]" custT="1"/>
      <dgm:spPr>
        <a:solidFill>
          <a:srgbClr val="CC3300"/>
        </a:solidFill>
      </dgm:spPr>
      <dgm:t>
        <a:bodyPr/>
        <a:lstStyle/>
        <a:p>
          <a:r>
            <a:rPr lang="cs-CZ" sz="2400" b="1" dirty="0" smtClean="0"/>
            <a:t>Dostupnost knihovny</a:t>
          </a:r>
          <a:endParaRPr lang="cs-CZ" sz="2400" b="1" dirty="0"/>
        </a:p>
      </dgm:t>
    </dgm:pt>
    <dgm:pt modelId="{1FE63826-932D-4236-825D-D19B362F24A9}" type="parTrans" cxnId="{C2B64166-B1EB-4928-BDFC-B307AEB3C318}">
      <dgm:prSet/>
      <dgm:spPr/>
      <dgm:t>
        <a:bodyPr/>
        <a:lstStyle/>
        <a:p>
          <a:endParaRPr lang="cs-CZ"/>
        </a:p>
      </dgm:t>
    </dgm:pt>
    <dgm:pt modelId="{670176FA-2DD4-4BB5-9D96-F7AF0AA2995E}" type="sibTrans" cxnId="{C2B64166-B1EB-4928-BDFC-B307AEB3C318}">
      <dgm:prSet/>
      <dgm:spPr/>
      <dgm:t>
        <a:bodyPr/>
        <a:lstStyle/>
        <a:p>
          <a:endParaRPr lang="cs-CZ"/>
        </a:p>
      </dgm:t>
    </dgm:pt>
    <dgm:pt modelId="{06C2895A-F938-4072-8938-6DDC654C670C}">
      <dgm:prSet phldrT="[Text]" custT="1"/>
      <dgm:spPr>
        <a:solidFill>
          <a:srgbClr val="CC3300"/>
        </a:solidFill>
      </dgm:spPr>
      <dgm:t>
        <a:bodyPr/>
        <a:lstStyle/>
        <a:p>
          <a:r>
            <a:rPr lang="cs-CZ" sz="2400" b="1" dirty="0" smtClean="0"/>
            <a:t>Plocha knihovny</a:t>
          </a:r>
          <a:endParaRPr lang="cs-CZ" sz="2400" b="1" dirty="0"/>
        </a:p>
      </dgm:t>
    </dgm:pt>
    <dgm:pt modelId="{BC8378B3-13DD-4148-9486-54314C343D1A}" type="parTrans" cxnId="{77B14309-C443-462B-AE59-31F08ACF367E}">
      <dgm:prSet/>
      <dgm:spPr/>
      <dgm:t>
        <a:bodyPr/>
        <a:lstStyle/>
        <a:p>
          <a:endParaRPr lang="cs-CZ"/>
        </a:p>
      </dgm:t>
    </dgm:pt>
    <dgm:pt modelId="{57C83C14-99EE-46DE-A8C8-9002554F2288}" type="sibTrans" cxnId="{77B14309-C443-462B-AE59-31F08ACF367E}">
      <dgm:prSet/>
      <dgm:spPr/>
      <dgm:t>
        <a:bodyPr/>
        <a:lstStyle/>
        <a:p>
          <a:endParaRPr lang="cs-CZ"/>
        </a:p>
      </dgm:t>
    </dgm:pt>
    <dgm:pt modelId="{F7A804E2-BFFB-416C-ABBC-4C8E54ABA4CF}">
      <dgm:prSet phldrT="[Text]" custT="1"/>
      <dgm:spPr>
        <a:solidFill>
          <a:srgbClr val="CC3300"/>
        </a:solidFill>
      </dgm:spPr>
      <dgm:t>
        <a:bodyPr/>
        <a:lstStyle/>
        <a:p>
          <a:r>
            <a:rPr lang="cs-CZ" sz="2400" b="1" dirty="0" smtClean="0"/>
            <a:t>Webová stránka</a:t>
          </a:r>
          <a:endParaRPr lang="cs-CZ" sz="2400" b="1" dirty="0"/>
        </a:p>
      </dgm:t>
    </dgm:pt>
    <dgm:pt modelId="{F431BD36-3D19-413C-A786-9259C5424980}" type="parTrans" cxnId="{F564F66B-ADA5-4113-BB74-C737D82C2EBB}">
      <dgm:prSet/>
      <dgm:spPr/>
      <dgm:t>
        <a:bodyPr/>
        <a:lstStyle/>
        <a:p>
          <a:endParaRPr lang="cs-CZ"/>
        </a:p>
      </dgm:t>
    </dgm:pt>
    <dgm:pt modelId="{47901147-FB03-46C8-9F7D-4B1DD3C390E5}" type="sibTrans" cxnId="{F564F66B-ADA5-4113-BB74-C737D82C2EBB}">
      <dgm:prSet/>
      <dgm:spPr/>
      <dgm:t>
        <a:bodyPr/>
        <a:lstStyle/>
        <a:p>
          <a:endParaRPr lang="cs-CZ"/>
        </a:p>
      </dgm:t>
    </dgm:pt>
    <dgm:pt modelId="{2FBC54F4-D262-4B86-8E37-E8E55918CE23}">
      <dgm:prSet phldrT="[Text]" custT="1"/>
      <dgm:spPr>
        <a:solidFill>
          <a:srgbClr val="CC3300"/>
        </a:solidFill>
      </dgm:spPr>
      <dgm:t>
        <a:bodyPr/>
        <a:lstStyle/>
        <a:p>
          <a:r>
            <a:rPr lang="cs-CZ" sz="2400" b="1" dirty="0" smtClean="0"/>
            <a:t>Knihovní fond - financování</a:t>
          </a:r>
          <a:endParaRPr lang="cs-CZ" sz="2400" b="1" dirty="0"/>
        </a:p>
      </dgm:t>
    </dgm:pt>
    <dgm:pt modelId="{8EFE7B74-C50C-4889-8BB8-D6E7186D2953}" type="parTrans" cxnId="{BE86807B-8B27-48B3-A116-054083299247}">
      <dgm:prSet/>
      <dgm:spPr/>
      <dgm:t>
        <a:bodyPr/>
        <a:lstStyle/>
        <a:p>
          <a:endParaRPr lang="cs-CZ"/>
        </a:p>
      </dgm:t>
    </dgm:pt>
    <dgm:pt modelId="{F9B25788-F157-4FA5-B435-F1E2C10ABB9E}" type="sibTrans" cxnId="{BE86807B-8B27-48B3-A116-054083299247}">
      <dgm:prSet/>
      <dgm:spPr/>
      <dgm:t>
        <a:bodyPr/>
        <a:lstStyle/>
        <a:p>
          <a:endParaRPr lang="cs-CZ"/>
        </a:p>
      </dgm:t>
    </dgm:pt>
    <dgm:pt modelId="{4FE30B16-6BBB-408C-AABA-594E122528FF}">
      <dgm:prSet custT="1"/>
      <dgm:spPr>
        <a:solidFill>
          <a:srgbClr val="CC3300"/>
        </a:solidFill>
      </dgm:spPr>
      <dgm:t>
        <a:bodyPr/>
        <a:lstStyle/>
        <a:p>
          <a:r>
            <a:rPr lang="cs-CZ" sz="2400" b="1" dirty="0" smtClean="0"/>
            <a:t>Online katalog</a:t>
          </a:r>
          <a:endParaRPr lang="cs-CZ" sz="2400" b="1" dirty="0"/>
        </a:p>
      </dgm:t>
    </dgm:pt>
    <dgm:pt modelId="{091440AA-70B5-4AA8-B379-0C56701C00D9}" type="parTrans" cxnId="{CD4066AF-2F00-4F46-8ABB-FE9C435A39A4}">
      <dgm:prSet/>
      <dgm:spPr/>
      <dgm:t>
        <a:bodyPr/>
        <a:lstStyle/>
        <a:p>
          <a:endParaRPr lang="cs-CZ"/>
        </a:p>
      </dgm:t>
    </dgm:pt>
    <dgm:pt modelId="{35F36368-5A15-43F4-8DC4-EBCE2AA0289C}" type="sibTrans" cxnId="{CD4066AF-2F00-4F46-8ABB-FE9C435A39A4}">
      <dgm:prSet/>
      <dgm:spPr/>
      <dgm:t>
        <a:bodyPr/>
        <a:lstStyle/>
        <a:p>
          <a:endParaRPr lang="cs-CZ"/>
        </a:p>
      </dgm:t>
    </dgm:pt>
    <dgm:pt modelId="{178C2EFD-C631-45BC-A44E-C045E4FA8A8B}">
      <dgm:prSet custT="1"/>
      <dgm:spPr>
        <a:solidFill>
          <a:srgbClr val="CC3300"/>
        </a:solidFill>
      </dgm:spPr>
      <dgm:t>
        <a:bodyPr/>
        <a:lstStyle/>
        <a:p>
          <a:r>
            <a:rPr lang="cs-CZ" sz="2400" b="1" dirty="0" smtClean="0">
              <a:solidFill>
                <a:schemeClr val="bg1"/>
              </a:solidFill>
            </a:rPr>
            <a:t>Knihovní fond - % obměny</a:t>
          </a:r>
          <a:endParaRPr lang="cs-CZ" sz="2400" b="1" dirty="0">
            <a:solidFill>
              <a:schemeClr val="bg1"/>
            </a:solidFill>
          </a:endParaRPr>
        </a:p>
      </dgm:t>
    </dgm:pt>
    <dgm:pt modelId="{E73EF4E0-4741-4799-81D2-9F1895923BC5}" type="parTrans" cxnId="{905AD50F-6D88-4B8B-AC2E-37C1AB5930F1}">
      <dgm:prSet/>
      <dgm:spPr/>
      <dgm:t>
        <a:bodyPr/>
        <a:lstStyle/>
        <a:p>
          <a:endParaRPr lang="cs-CZ"/>
        </a:p>
      </dgm:t>
    </dgm:pt>
    <dgm:pt modelId="{E04FCAE1-7162-4FD2-846B-339C794ECF1B}" type="sibTrans" cxnId="{905AD50F-6D88-4B8B-AC2E-37C1AB5930F1}">
      <dgm:prSet/>
      <dgm:spPr/>
      <dgm:t>
        <a:bodyPr/>
        <a:lstStyle/>
        <a:p>
          <a:endParaRPr lang="cs-CZ"/>
        </a:p>
      </dgm:t>
    </dgm:pt>
    <dgm:pt modelId="{0121698D-8B71-4B9E-93D5-79DB4515A252}">
      <dgm:prSet custT="1"/>
      <dgm:spPr>
        <a:solidFill>
          <a:srgbClr val="CC3300"/>
        </a:solidFill>
      </dgm:spPr>
      <dgm:t>
        <a:bodyPr/>
        <a:lstStyle/>
        <a:p>
          <a:r>
            <a:rPr lang="cs-CZ" sz="2400" b="1" dirty="0" smtClean="0"/>
            <a:t>Vzdělávání pracovníků</a:t>
          </a:r>
          <a:endParaRPr lang="cs-CZ" sz="2400" b="1" dirty="0"/>
        </a:p>
      </dgm:t>
    </dgm:pt>
    <dgm:pt modelId="{5B7E7ED9-FF46-4915-8544-42F16252796A}" type="parTrans" cxnId="{58B5BA55-43A4-4BBB-87DD-AD6AE12F815F}">
      <dgm:prSet/>
      <dgm:spPr/>
      <dgm:t>
        <a:bodyPr/>
        <a:lstStyle/>
        <a:p>
          <a:endParaRPr lang="cs-CZ"/>
        </a:p>
      </dgm:t>
    </dgm:pt>
    <dgm:pt modelId="{C0A20991-26E3-43A0-9643-B0690B2C0730}" type="sibTrans" cxnId="{58B5BA55-43A4-4BBB-87DD-AD6AE12F815F}">
      <dgm:prSet/>
      <dgm:spPr/>
      <dgm:t>
        <a:bodyPr/>
        <a:lstStyle/>
        <a:p>
          <a:endParaRPr lang="cs-CZ"/>
        </a:p>
      </dgm:t>
    </dgm:pt>
    <dgm:pt modelId="{7289D990-17C4-4E1F-A559-235AA484C2E1}">
      <dgm:prSet custT="1"/>
      <dgm:spPr>
        <a:solidFill>
          <a:srgbClr val="CC3300"/>
        </a:solidFill>
      </dgm:spPr>
      <dgm:t>
        <a:bodyPr/>
        <a:lstStyle/>
        <a:p>
          <a:r>
            <a:rPr lang="cs-CZ" sz="2400" b="1" smtClean="0"/>
            <a:t>Studijní místa</a:t>
          </a:r>
          <a:endParaRPr lang="cs-CZ" sz="2400" b="1" dirty="0"/>
        </a:p>
      </dgm:t>
    </dgm:pt>
    <dgm:pt modelId="{3D1E1538-D224-4B54-B961-2FA5194E07D1}" type="parTrans" cxnId="{3877A27C-EB5D-4FBB-BE1E-D8B42D813C07}">
      <dgm:prSet/>
      <dgm:spPr/>
      <dgm:t>
        <a:bodyPr/>
        <a:lstStyle/>
        <a:p>
          <a:endParaRPr lang="cs-CZ"/>
        </a:p>
      </dgm:t>
    </dgm:pt>
    <dgm:pt modelId="{57FADFD7-632B-4684-AD3D-52AE39D2226B}" type="sibTrans" cxnId="{3877A27C-EB5D-4FBB-BE1E-D8B42D813C07}">
      <dgm:prSet/>
      <dgm:spPr/>
      <dgm:t>
        <a:bodyPr/>
        <a:lstStyle/>
        <a:p>
          <a:endParaRPr lang="cs-CZ"/>
        </a:p>
      </dgm:t>
    </dgm:pt>
    <dgm:pt modelId="{A842440D-3C3E-4027-9BD6-8BB99E8A8046}">
      <dgm:prSet custT="1"/>
      <dgm:spPr>
        <a:solidFill>
          <a:schemeClr val="bg1"/>
        </a:solidFill>
      </dgm:spPr>
      <dgm:t>
        <a:bodyPr/>
        <a:lstStyle/>
        <a:p>
          <a:endParaRPr lang="cs-CZ" sz="2400" b="1"/>
        </a:p>
      </dgm:t>
    </dgm:pt>
    <dgm:pt modelId="{6CAF5A87-6837-4F2E-8587-45CE852EC835}" type="parTrans" cxnId="{54BAE908-48D5-4775-9464-C6A508426B3C}">
      <dgm:prSet/>
      <dgm:spPr/>
      <dgm:t>
        <a:bodyPr/>
        <a:lstStyle/>
        <a:p>
          <a:endParaRPr lang="cs-CZ"/>
        </a:p>
      </dgm:t>
    </dgm:pt>
    <dgm:pt modelId="{BDA10AE3-AD3A-425C-90F6-176970C2AE0F}" type="sibTrans" cxnId="{54BAE908-48D5-4775-9464-C6A508426B3C}">
      <dgm:prSet/>
      <dgm:spPr/>
      <dgm:t>
        <a:bodyPr/>
        <a:lstStyle/>
        <a:p>
          <a:endParaRPr lang="cs-CZ"/>
        </a:p>
      </dgm:t>
    </dgm:pt>
    <dgm:pt modelId="{09ABE734-E939-40D2-AE4C-99A7D37D06EA}">
      <dgm:prSet custT="1"/>
      <dgm:spPr>
        <a:solidFill>
          <a:srgbClr val="CC3300"/>
        </a:solidFill>
      </dgm:spPr>
      <dgm:t>
        <a:bodyPr/>
        <a:lstStyle/>
        <a:p>
          <a:r>
            <a:rPr lang="cs-CZ" sz="2400" b="1" dirty="0" smtClean="0"/>
            <a:t>Internetová místa</a:t>
          </a:r>
          <a:endParaRPr lang="cs-CZ" sz="2400" b="1" dirty="0"/>
        </a:p>
      </dgm:t>
    </dgm:pt>
    <dgm:pt modelId="{2CA70138-309B-4680-9356-53F9BD11C643}" type="parTrans" cxnId="{E69141F4-38FB-480C-8DA1-A5AD78BE810D}">
      <dgm:prSet/>
      <dgm:spPr/>
      <dgm:t>
        <a:bodyPr/>
        <a:lstStyle/>
        <a:p>
          <a:endParaRPr lang="cs-CZ"/>
        </a:p>
      </dgm:t>
    </dgm:pt>
    <dgm:pt modelId="{88394B88-1930-40E1-93B6-F13B8756DCC4}" type="sibTrans" cxnId="{E69141F4-38FB-480C-8DA1-A5AD78BE810D}">
      <dgm:prSet/>
      <dgm:spPr/>
      <dgm:t>
        <a:bodyPr/>
        <a:lstStyle/>
        <a:p>
          <a:endParaRPr lang="cs-CZ"/>
        </a:p>
      </dgm:t>
    </dgm:pt>
    <dgm:pt modelId="{8304D629-2677-4689-B665-A291E66D6AA5}">
      <dgm:prSet custT="1"/>
      <dgm:spPr>
        <a:solidFill>
          <a:srgbClr val="CC3300"/>
        </a:solidFill>
      </dgm:spPr>
      <dgm:t>
        <a:bodyPr/>
        <a:lstStyle/>
        <a:p>
          <a:r>
            <a:rPr lang="cs-CZ" sz="2400" b="1" dirty="0" smtClean="0"/>
            <a:t>Spokojenost uživatelů</a:t>
          </a:r>
          <a:endParaRPr lang="cs-CZ" sz="2400" b="1" dirty="0"/>
        </a:p>
      </dgm:t>
    </dgm:pt>
    <dgm:pt modelId="{FEFCF236-40E7-49CE-9F21-637FB7A0ADFC}" type="parTrans" cxnId="{4BB23B39-F047-4D85-94C6-78FC82A78C6A}">
      <dgm:prSet/>
      <dgm:spPr/>
      <dgm:t>
        <a:bodyPr/>
        <a:lstStyle/>
        <a:p>
          <a:endParaRPr lang="cs-CZ"/>
        </a:p>
      </dgm:t>
    </dgm:pt>
    <dgm:pt modelId="{1FA82DF3-8098-4B40-AF36-EA22754DA39D}" type="sibTrans" cxnId="{4BB23B39-F047-4D85-94C6-78FC82A78C6A}">
      <dgm:prSet/>
      <dgm:spPr/>
      <dgm:t>
        <a:bodyPr/>
        <a:lstStyle/>
        <a:p>
          <a:endParaRPr lang="cs-CZ"/>
        </a:p>
      </dgm:t>
    </dgm:pt>
    <dgm:pt modelId="{BD2B9031-5B2D-4E51-8351-41999AB2F2C4}" type="pres">
      <dgm:prSet presAssocID="{9798BA2F-5182-4737-AB06-782DCED07F2C}" presName="diagram" presStyleCnt="0">
        <dgm:presLayoutVars>
          <dgm:dir/>
          <dgm:resizeHandles val="exact"/>
        </dgm:presLayoutVars>
      </dgm:prSet>
      <dgm:spPr/>
      <dgm:t>
        <a:bodyPr/>
        <a:lstStyle/>
        <a:p>
          <a:endParaRPr lang="cs-CZ"/>
        </a:p>
      </dgm:t>
    </dgm:pt>
    <dgm:pt modelId="{3F7407EB-0B3C-4FAF-88EA-17475990874B}" type="pres">
      <dgm:prSet presAssocID="{8C37C85F-1AB4-41A2-AAB3-67E13B99A710}" presName="node" presStyleLbl="node1" presStyleIdx="0" presStyleCnt="12" custLinFactNeighborX="-352" custLinFactNeighborY="-24339">
        <dgm:presLayoutVars>
          <dgm:bulletEnabled val="1"/>
        </dgm:presLayoutVars>
      </dgm:prSet>
      <dgm:spPr/>
      <dgm:t>
        <a:bodyPr/>
        <a:lstStyle/>
        <a:p>
          <a:endParaRPr lang="cs-CZ"/>
        </a:p>
      </dgm:t>
    </dgm:pt>
    <dgm:pt modelId="{F42E2338-5EC1-4735-817D-8D4DEC67FC3C}" type="pres">
      <dgm:prSet presAssocID="{4DAD7253-6CA5-447D-8422-866CABC3F15B}" presName="sibTrans" presStyleCnt="0"/>
      <dgm:spPr/>
    </dgm:pt>
    <dgm:pt modelId="{B79D4CC1-D058-4DC0-BBC9-1F2ADD66C4E8}" type="pres">
      <dgm:prSet presAssocID="{AED9F453-1F75-4B10-AF43-DF705372A774}" presName="node" presStyleLbl="node1" presStyleIdx="1" presStyleCnt="12" custLinFactNeighborX="1701" custLinFactNeighborY="-24339">
        <dgm:presLayoutVars>
          <dgm:bulletEnabled val="1"/>
        </dgm:presLayoutVars>
      </dgm:prSet>
      <dgm:spPr/>
      <dgm:t>
        <a:bodyPr/>
        <a:lstStyle/>
        <a:p>
          <a:endParaRPr lang="cs-CZ"/>
        </a:p>
      </dgm:t>
    </dgm:pt>
    <dgm:pt modelId="{49D3568E-5535-434A-874C-B8E81218E04F}" type="pres">
      <dgm:prSet presAssocID="{670176FA-2DD4-4BB5-9D96-F7AF0AA2995E}" presName="sibTrans" presStyleCnt="0"/>
      <dgm:spPr/>
    </dgm:pt>
    <dgm:pt modelId="{902AD886-7BE6-46DF-AF5F-E99BC003E2DB}" type="pres">
      <dgm:prSet presAssocID="{06C2895A-F938-4072-8938-6DDC654C670C}" presName="node" presStyleLbl="node1" presStyleIdx="2" presStyleCnt="12" custLinFactNeighborX="-1685" custLinFactNeighborY="-24339">
        <dgm:presLayoutVars>
          <dgm:bulletEnabled val="1"/>
        </dgm:presLayoutVars>
      </dgm:prSet>
      <dgm:spPr/>
      <dgm:t>
        <a:bodyPr/>
        <a:lstStyle/>
        <a:p>
          <a:endParaRPr lang="cs-CZ"/>
        </a:p>
      </dgm:t>
    </dgm:pt>
    <dgm:pt modelId="{F1069E7F-5FC5-44A1-BD7A-5247FCD7A3CC}" type="pres">
      <dgm:prSet presAssocID="{57C83C14-99EE-46DE-A8C8-9002554F2288}" presName="sibTrans" presStyleCnt="0"/>
      <dgm:spPr/>
    </dgm:pt>
    <dgm:pt modelId="{2184914B-A17E-41F6-9EA0-34564DA7D5B5}" type="pres">
      <dgm:prSet presAssocID="{F7A804E2-BFFB-416C-ABBC-4C8E54ABA4CF}" presName="node" presStyleLbl="node1" presStyleIdx="3" presStyleCnt="12" custLinFactNeighborX="352" custLinFactNeighborY="-24339">
        <dgm:presLayoutVars>
          <dgm:bulletEnabled val="1"/>
        </dgm:presLayoutVars>
      </dgm:prSet>
      <dgm:spPr/>
      <dgm:t>
        <a:bodyPr/>
        <a:lstStyle/>
        <a:p>
          <a:endParaRPr lang="cs-CZ"/>
        </a:p>
      </dgm:t>
    </dgm:pt>
    <dgm:pt modelId="{3DE7FC3F-88A2-4C83-9A03-7483B0A90B26}" type="pres">
      <dgm:prSet presAssocID="{47901147-FB03-46C8-9F7D-4B1DD3C390E5}" presName="sibTrans" presStyleCnt="0"/>
      <dgm:spPr/>
    </dgm:pt>
    <dgm:pt modelId="{4A714A2C-5FCA-47B7-A5CD-D1D912CEAD49}" type="pres">
      <dgm:prSet presAssocID="{2FBC54F4-D262-4B86-8E37-E8E55918CE23}" presName="node" presStyleLbl="node1" presStyleIdx="4" presStyleCnt="12" custLinFactNeighborX="-352" custLinFactNeighborY="-30119">
        <dgm:presLayoutVars>
          <dgm:bulletEnabled val="1"/>
        </dgm:presLayoutVars>
      </dgm:prSet>
      <dgm:spPr/>
      <dgm:t>
        <a:bodyPr/>
        <a:lstStyle/>
        <a:p>
          <a:endParaRPr lang="cs-CZ"/>
        </a:p>
      </dgm:t>
    </dgm:pt>
    <dgm:pt modelId="{BC8F16B3-129A-460B-9594-557D4FBA6E33}" type="pres">
      <dgm:prSet presAssocID="{F9B25788-F157-4FA5-B435-F1E2C10ABB9E}" presName="sibTrans" presStyleCnt="0"/>
      <dgm:spPr/>
    </dgm:pt>
    <dgm:pt modelId="{4AA20165-57A4-4E83-A02F-98532024C638}" type="pres">
      <dgm:prSet presAssocID="{178C2EFD-C631-45BC-A44E-C045E4FA8A8B}" presName="node" presStyleLbl="node1" presStyleIdx="5" presStyleCnt="12" custLinFactNeighborX="1701" custLinFactNeighborY="-30119">
        <dgm:presLayoutVars>
          <dgm:bulletEnabled val="1"/>
        </dgm:presLayoutVars>
      </dgm:prSet>
      <dgm:spPr/>
      <dgm:t>
        <a:bodyPr/>
        <a:lstStyle/>
        <a:p>
          <a:endParaRPr lang="cs-CZ"/>
        </a:p>
      </dgm:t>
    </dgm:pt>
    <dgm:pt modelId="{5394D154-73F6-4240-9CA9-AF6F777B2B5D}" type="pres">
      <dgm:prSet presAssocID="{E04FCAE1-7162-4FD2-846B-339C794ECF1B}" presName="sibTrans" presStyleCnt="0"/>
      <dgm:spPr/>
    </dgm:pt>
    <dgm:pt modelId="{A0997F2F-235D-47EF-A26D-BEFA6B2D5194}" type="pres">
      <dgm:prSet presAssocID="{4FE30B16-6BBB-408C-AABA-594E122528FF}" presName="node" presStyleLbl="node1" presStyleIdx="6" presStyleCnt="12" custLinFactNeighborX="253" custLinFactNeighborY="-30119">
        <dgm:presLayoutVars>
          <dgm:bulletEnabled val="1"/>
        </dgm:presLayoutVars>
      </dgm:prSet>
      <dgm:spPr/>
      <dgm:t>
        <a:bodyPr/>
        <a:lstStyle/>
        <a:p>
          <a:endParaRPr lang="cs-CZ"/>
        </a:p>
      </dgm:t>
    </dgm:pt>
    <dgm:pt modelId="{E5459759-7718-49EB-90C7-36315A0604B6}" type="pres">
      <dgm:prSet presAssocID="{35F36368-5A15-43F4-8DC4-EBCE2AA0289C}" presName="sibTrans" presStyleCnt="0"/>
      <dgm:spPr/>
    </dgm:pt>
    <dgm:pt modelId="{8A7BCCC2-EAD0-45C6-A8A4-162B5A42A6D9}" type="pres">
      <dgm:prSet presAssocID="{0121698D-8B71-4B9E-93D5-79DB4515A252}" presName="node" presStyleLbl="node1" presStyleIdx="7" presStyleCnt="12" custLinFactNeighborX="352" custLinFactNeighborY="-30119">
        <dgm:presLayoutVars>
          <dgm:bulletEnabled val="1"/>
        </dgm:presLayoutVars>
      </dgm:prSet>
      <dgm:spPr/>
      <dgm:t>
        <a:bodyPr/>
        <a:lstStyle/>
        <a:p>
          <a:endParaRPr lang="cs-CZ"/>
        </a:p>
      </dgm:t>
    </dgm:pt>
    <dgm:pt modelId="{142D4240-23CC-47BD-8DB6-FFA80D17BA2A}" type="pres">
      <dgm:prSet presAssocID="{C0A20991-26E3-43A0-9643-B0690B2C0730}" presName="sibTrans" presStyleCnt="0"/>
      <dgm:spPr/>
    </dgm:pt>
    <dgm:pt modelId="{000D7561-E642-4CD2-8F3F-6FCD083A9AB2}" type="pres">
      <dgm:prSet presAssocID="{7289D990-17C4-4E1F-A559-235AA484C2E1}" presName="node" presStyleLbl="node1" presStyleIdx="8" presStyleCnt="12" custLinFactNeighborX="-79" custLinFactNeighborY="-35900">
        <dgm:presLayoutVars>
          <dgm:bulletEnabled val="1"/>
        </dgm:presLayoutVars>
      </dgm:prSet>
      <dgm:spPr/>
      <dgm:t>
        <a:bodyPr/>
        <a:lstStyle/>
        <a:p>
          <a:endParaRPr lang="cs-CZ"/>
        </a:p>
      </dgm:t>
    </dgm:pt>
    <dgm:pt modelId="{F30D8F7A-27F8-40E6-8569-E2FAEC26E033}" type="pres">
      <dgm:prSet presAssocID="{57FADFD7-632B-4684-AD3D-52AE39D2226B}" presName="sibTrans" presStyleCnt="0"/>
      <dgm:spPr/>
    </dgm:pt>
    <dgm:pt modelId="{3CFC1A15-3138-441E-8E63-BF12533E5768}" type="pres">
      <dgm:prSet presAssocID="{09ABE734-E939-40D2-AE4C-99A7D37D06EA}" presName="node" presStyleLbl="node1" presStyleIdx="9" presStyleCnt="12" custLinFactNeighborX="1974" custLinFactNeighborY="-35900">
        <dgm:presLayoutVars>
          <dgm:bulletEnabled val="1"/>
        </dgm:presLayoutVars>
      </dgm:prSet>
      <dgm:spPr/>
      <dgm:t>
        <a:bodyPr/>
        <a:lstStyle/>
        <a:p>
          <a:endParaRPr lang="cs-CZ"/>
        </a:p>
      </dgm:t>
    </dgm:pt>
    <dgm:pt modelId="{EC6EF905-4274-4FD0-9E42-B0A5FCB09D40}" type="pres">
      <dgm:prSet presAssocID="{88394B88-1930-40E1-93B6-F13B8756DCC4}" presName="sibTrans" presStyleCnt="0"/>
      <dgm:spPr/>
    </dgm:pt>
    <dgm:pt modelId="{0382FB18-44B6-470E-A330-EB541129FACF}" type="pres">
      <dgm:prSet presAssocID="{8304D629-2677-4689-B665-A291E66D6AA5}" presName="node" presStyleLbl="node1" presStyleIdx="10" presStyleCnt="12" custScaleX="100547" custLinFactNeighborX="526" custLinFactNeighborY="-35900">
        <dgm:presLayoutVars>
          <dgm:bulletEnabled val="1"/>
        </dgm:presLayoutVars>
      </dgm:prSet>
      <dgm:spPr/>
      <dgm:t>
        <a:bodyPr/>
        <a:lstStyle/>
        <a:p>
          <a:endParaRPr lang="cs-CZ"/>
        </a:p>
      </dgm:t>
    </dgm:pt>
    <dgm:pt modelId="{23E4F99F-DD59-4499-B489-526D34CBCA87}" type="pres">
      <dgm:prSet presAssocID="{1FA82DF3-8098-4B40-AF36-EA22754DA39D}" presName="sibTrans" presStyleCnt="0"/>
      <dgm:spPr/>
    </dgm:pt>
    <dgm:pt modelId="{9841C2C0-B0B1-401F-845A-10FD185534C3}" type="pres">
      <dgm:prSet presAssocID="{A842440D-3C3E-4027-9BD6-8BB99E8A8046}" presName="node" presStyleLbl="node1" presStyleIdx="11" presStyleCnt="12">
        <dgm:presLayoutVars>
          <dgm:bulletEnabled val="1"/>
        </dgm:presLayoutVars>
      </dgm:prSet>
      <dgm:spPr/>
      <dgm:t>
        <a:bodyPr/>
        <a:lstStyle/>
        <a:p>
          <a:endParaRPr lang="cs-CZ"/>
        </a:p>
      </dgm:t>
    </dgm:pt>
  </dgm:ptLst>
  <dgm:cxnLst>
    <dgm:cxn modelId="{905AD50F-6D88-4B8B-AC2E-37C1AB5930F1}" srcId="{9798BA2F-5182-4737-AB06-782DCED07F2C}" destId="{178C2EFD-C631-45BC-A44E-C045E4FA8A8B}" srcOrd="5" destOrd="0" parTransId="{E73EF4E0-4741-4799-81D2-9F1895923BC5}" sibTransId="{E04FCAE1-7162-4FD2-846B-339C794ECF1B}"/>
    <dgm:cxn modelId="{F564F66B-ADA5-4113-BB74-C737D82C2EBB}" srcId="{9798BA2F-5182-4737-AB06-782DCED07F2C}" destId="{F7A804E2-BFFB-416C-ABBC-4C8E54ABA4CF}" srcOrd="3" destOrd="0" parTransId="{F431BD36-3D19-413C-A786-9259C5424980}" sibTransId="{47901147-FB03-46C8-9F7D-4B1DD3C390E5}"/>
    <dgm:cxn modelId="{CFF3C382-1962-466C-B656-816B26FA0C28}" type="presOf" srcId="{9798BA2F-5182-4737-AB06-782DCED07F2C}" destId="{BD2B9031-5B2D-4E51-8351-41999AB2F2C4}" srcOrd="0" destOrd="0" presId="urn:microsoft.com/office/officeart/2005/8/layout/default#1"/>
    <dgm:cxn modelId="{4BB23B39-F047-4D85-94C6-78FC82A78C6A}" srcId="{9798BA2F-5182-4737-AB06-782DCED07F2C}" destId="{8304D629-2677-4689-B665-A291E66D6AA5}" srcOrd="10" destOrd="0" parTransId="{FEFCF236-40E7-49CE-9F21-637FB7A0ADFC}" sibTransId="{1FA82DF3-8098-4B40-AF36-EA22754DA39D}"/>
    <dgm:cxn modelId="{BE86807B-8B27-48B3-A116-054083299247}" srcId="{9798BA2F-5182-4737-AB06-782DCED07F2C}" destId="{2FBC54F4-D262-4B86-8E37-E8E55918CE23}" srcOrd="4" destOrd="0" parTransId="{8EFE7B74-C50C-4889-8BB8-D6E7186D2953}" sibTransId="{F9B25788-F157-4FA5-B435-F1E2C10ABB9E}"/>
    <dgm:cxn modelId="{E69141F4-38FB-480C-8DA1-A5AD78BE810D}" srcId="{9798BA2F-5182-4737-AB06-782DCED07F2C}" destId="{09ABE734-E939-40D2-AE4C-99A7D37D06EA}" srcOrd="9" destOrd="0" parTransId="{2CA70138-309B-4680-9356-53F9BD11C643}" sibTransId="{88394B88-1930-40E1-93B6-F13B8756DCC4}"/>
    <dgm:cxn modelId="{58B5BA55-43A4-4BBB-87DD-AD6AE12F815F}" srcId="{9798BA2F-5182-4737-AB06-782DCED07F2C}" destId="{0121698D-8B71-4B9E-93D5-79DB4515A252}" srcOrd="7" destOrd="0" parTransId="{5B7E7ED9-FF46-4915-8544-42F16252796A}" sibTransId="{C0A20991-26E3-43A0-9643-B0690B2C0730}"/>
    <dgm:cxn modelId="{59DB9DA7-FB96-4447-90C1-9362F6444297}" type="presOf" srcId="{06C2895A-F938-4072-8938-6DDC654C670C}" destId="{902AD886-7BE6-46DF-AF5F-E99BC003E2DB}" srcOrd="0" destOrd="0" presId="urn:microsoft.com/office/officeart/2005/8/layout/default#1"/>
    <dgm:cxn modelId="{CD4066AF-2F00-4F46-8ABB-FE9C435A39A4}" srcId="{9798BA2F-5182-4737-AB06-782DCED07F2C}" destId="{4FE30B16-6BBB-408C-AABA-594E122528FF}" srcOrd="6" destOrd="0" parTransId="{091440AA-70B5-4AA8-B379-0C56701C00D9}" sibTransId="{35F36368-5A15-43F4-8DC4-EBCE2AA0289C}"/>
    <dgm:cxn modelId="{49A16849-0C85-49A1-9045-29BBE10944B8}" type="presOf" srcId="{09ABE734-E939-40D2-AE4C-99A7D37D06EA}" destId="{3CFC1A15-3138-441E-8E63-BF12533E5768}" srcOrd="0" destOrd="0" presId="urn:microsoft.com/office/officeart/2005/8/layout/default#1"/>
    <dgm:cxn modelId="{B75A8C87-4456-4436-AAC0-DA2A30D48AA1}" type="presOf" srcId="{2FBC54F4-D262-4B86-8E37-E8E55918CE23}" destId="{4A714A2C-5FCA-47B7-A5CD-D1D912CEAD49}" srcOrd="0" destOrd="0" presId="urn:microsoft.com/office/officeart/2005/8/layout/default#1"/>
    <dgm:cxn modelId="{5A6EC577-A6A2-456C-9466-547613FBDA51}" type="presOf" srcId="{A842440D-3C3E-4027-9BD6-8BB99E8A8046}" destId="{9841C2C0-B0B1-401F-845A-10FD185534C3}" srcOrd="0" destOrd="0" presId="urn:microsoft.com/office/officeart/2005/8/layout/default#1"/>
    <dgm:cxn modelId="{72225773-F6F5-420F-98A8-7D886FC4A2CD}" type="presOf" srcId="{4FE30B16-6BBB-408C-AABA-594E122528FF}" destId="{A0997F2F-235D-47EF-A26D-BEFA6B2D5194}" srcOrd="0" destOrd="0" presId="urn:microsoft.com/office/officeart/2005/8/layout/default#1"/>
    <dgm:cxn modelId="{54BAE908-48D5-4775-9464-C6A508426B3C}" srcId="{9798BA2F-5182-4737-AB06-782DCED07F2C}" destId="{A842440D-3C3E-4027-9BD6-8BB99E8A8046}" srcOrd="11" destOrd="0" parTransId="{6CAF5A87-6837-4F2E-8587-45CE852EC835}" sibTransId="{BDA10AE3-AD3A-425C-90F6-176970C2AE0F}"/>
    <dgm:cxn modelId="{AE804B56-3080-4C67-9629-87701424900E}" type="presOf" srcId="{AED9F453-1F75-4B10-AF43-DF705372A774}" destId="{B79D4CC1-D058-4DC0-BBC9-1F2ADD66C4E8}" srcOrd="0" destOrd="0" presId="urn:microsoft.com/office/officeart/2005/8/layout/default#1"/>
    <dgm:cxn modelId="{DA27127B-737C-4459-A471-F42AC769339D}" srcId="{9798BA2F-5182-4737-AB06-782DCED07F2C}" destId="{8C37C85F-1AB4-41A2-AAB3-67E13B99A710}" srcOrd="0" destOrd="0" parTransId="{DC6F5047-2977-4489-9AB6-6C85AAF0A248}" sibTransId="{4DAD7253-6CA5-447D-8422-866CABC3F15B}"/>
    <dgm:cxn modelId="{7982830F-D249-40F9-BEE3-DF99FFEDEB4B}" type="presOf" srcId="{0121698D-8B71-4B9E-93D5-79DB4515A252}" destId="{8A7BCCC2-EAD0-45C6-A8A4-162B5A42A6D9}" srcOrd="0" destOrd="0" presId="urn:microsoft.com/office/officeart/2005/8/layout/default#1"/>
    <dgm:cxn modelId="{3877A27C-EB5D-4FBB-BE1E-D8B42D813C07}" srcId="{9798BA2F-5182-4737-AB06-782DCED07F2C}" destId="{7289D990-17C4-4E1F-A559-235AA484C2E1}" srcOrd="8" destOrd="0" parTransId="{3D1E1538-D224-4B54-B961-2FA5194E07D1}" sibTransId="{57FADFD7-632B-4684-AD3D-52AE39D2226B}"/>
    <dgm:cxn modelId="{77B14309-C443-462B-AE59-31F08ACF367E}" srcId="{9798BA2F-5182-4737-AB06-782DCED07F2C}" destId="{06C2895A-F938-4072-8938-6DDC654C670C}" srcOrd="2" destOrd="0" parTransId="{BC8378B3-13DD-4148-9486-54314C343D1A}" sibTransId="{57C83C14-99EE-46DE-A8C8-9002554F2288}"/>
    <dgm:cxn modelId="{E24D6FE7-AA77-4631-B211-5ECD76F17353}" type="presOf" srcId="{8C37C85F-1AB4-41A2-AAB3-67E13B99A710}" destId="{3F7407EB-0B3C-4FAF-88EA-17475990874B}" srcOrd="0" destOrd="0" presId="urn:microsoft.com/office/officeart/2005/8/layout/default#1"/>
    <dgm:cxn modelId="{A7AD328C-92A4-4303-9AE4-6C4F15A8127C}" type="presOf" srcId="{178C2EFD-C631-45BC-A44E-C045E4FA8A8B}" destId="{4AA20165-57A4-4E83-A02F-98532024C638}" srcOrd="0" destOrd="0" presId="urn:microsoft.com/office/officeart/2005/8/layout/default#1"/>
    <dgm:cxn modelId="{3E5FDC0A-D314-4950-87E7-5481DC665D3E}" type="presOf" srcId="{8304D629-2677-4689-B665-A291E66D6AA5}" destId="{0382FB18-44B6-470E-A330-EB541129FACF}" srcOrd="0" destOrd="0" presId="urn:microsoft.com/office/officeart/2005/8/layout/default#1"/>
    <dgm:cxn modelId="{455703A4-EED0-467D-A8A6-7327CCF7F18B}" type="presOf" srcId="{7289D990-17C4-4E1F-A559-235AA484C2E1}" destId="{000D7561-E642-4CD2-8F3F-6FCD083A9AB2}" srcOrd="0" destOrd="0" presId="urn:microsoft.com/office/officeart/2005/8/layout/default#1"/>
    <dgm:cxn modelId="{F8F5AF25-7882-4A31-9409-4DEFF9E7F47F}" type="presOf" srcId="{F7A804E2-BFFB-416C-ABBC-4C8E54ABA4CF}" destId="{2184914B-A17E-41F6-9EA0-34564DA7D5B5}" srcOrd="0" destOrd="0" presId="urn:microsoft.com/office/officeart/2005/8/layout/default#1"/>
    <dgm:cxn modelId="{C2B64166-B1EB-4928-BDFC-B307AEB3C318}" srcId="{9798BA2F-5182-4737-AB06-782DCED07F2C}" destId="{AED9F453-1F75-4B10-AF43-DF705372A774}" srcOrd="1" destOrd="0" parTransId="{1FE63826-932D-4236-825D-D19B362F24A9}" sibTransId="{670176FA-2DD4-4BB5-9D96-F7AF0AA2995E}"/>
    <dgm:cxn modelId="{3B1164F6-4563-4FD0-A774-0DF8BF68F7E5}" type="presParOf" srcId="{BD2B9031-5B2D-4E51-8351-41999AB2F2C4}" destId="{3F7407EB-0B3C-4FAF-88EA-17475990874B}" srcOrd="0" destOrd="0" presId="urn:microsoft.com/office/officeart/2005/8/layout/default#1"/>
    <dgm:cxn modelId="{D769BA7C-0F03-4827-8ADA-29183E2606ED}" type="presParOf" srcId="{BD2B9031-5B2D-4E51-8351-41999AB2F2C4}" destId="{F42E2338-5EC1-4735-817D-8D4DEC67FC3C}" srcOrd="1" destOrd="0" presId="urn:microsoft.com/office/officeart/2005/8/layout/default#1"/>
    <dgm:cxn modelId="{255543A0-CEE2-425F-9E46-F37FE6994936}" type="presParOf" srcId="{BD2B9031-5B2D-4E51-8351-41999AB2F2C4}" destId="{B79D4CC1-D058-4DC0-BBC9-1F2ADD66C4E8}" srcOrd="2" destOrd="0" presId="urn:microsoft.com/office/officeart/2005/8/layout/default#1"/>
    <dgm:cxn modelId="{29929E34-E319-401A-92FA-6570AF6E8071}" type="presParOf" srcId="{BD2B9031-5B2D-4E51-8351-41999AB2F2C4}" destId="{49D3568E-5535-434A-874C-B8E81218E04F}" srcOrd="3" destOrd="0" presId="urn:microsoft.com/office/officeart/2005/8/layout/default#1"/>
    <dgm:cxn modelId="{E4350DB5-7CAE-4470-8877-243119959E93}" type="presParOf" srcId="{BD2B9031-5B2D-4E51-8351-41999AB2F2C4}" destId="{902AD886-7BE6-46DF-AF5F-E99BC003E2DB}" srcOrd="4" destOrd="0" presId="urn:microsoft.com/office/officeart/2005/8/layout/default#1"/>
    <dgm:cxn modelId="{3FC1A994-BF07-41D8-9ECE-6184D4E513CD}" type="presParOf" srcId="{BD2B9031-5B2D-4E51-8351-41999AB2F2C4}" destId="{F1069E7F-5FC5-44A1-BD7A-5247FCD7A3CC}" srcOrd="5" destOrd="0" presId="urn:microsoft.com/office/officeart/2005/8/layout/default#1"/>
    <dgm:cxn modelId="{5C92609A-88BE-4AAE-B6C6-4F1D131EC16A}" type="presParOf" srcId="{BD2B9031-5B2D-4E51-8351-41999AB2F2C4}" destId="{2184914B-A17E-41F6-9EA0-34564DA7D5B5}" srcOrd="6" destOrd="0" presId="urn:microsoft.com/office/officeart/2005/8/layout/default#1"/>
    <dgm:cxn modelId="{233D12A1-D458-4749-9980-9831624016E6}" type="presParOf" srcId="{BD2B9031-5B2D-4E51-8351-41999AB2F2C4}" destId="{3DE7FC3F-88A2-4C83-9A03-7483B0A90B26}" srcOrd="7" destOrd="0" presId="urn:microsoft.com/office/officeart/2005/8/layout/default#1"/>
    <dgm:cxn modelId="{9F607AA3-27B0-41B1-8538-7571A7229791}" type="presParOf" srcId="{BD2B9031-5B2D-4E51-8351-41999AB2F2C4}" destId="{4A714A2C-5FCA-47B7-A5CD-D1D912CEAD49}" srcOrd="8" destOrd="0" presId="urn:microsoft.com/office/officeart/2005/8/layout/default#1"/>
    <dgm:cxn modelId="{5468FB03-A77B-4747-BDDF-928BEF78F465}" type="presParOf" srcId="{BD2B9031-5B2D-4E51-8351-41999AB2F2C4}" destId="{BC8F16B3-129A-460B-9594-557D4FBA6E33}" srcOrd="9" destOrd="0" presId="urn:microsoft.com/office/officeart/2005/8/layout/default#1"/>
    <dgm:cxn modelId="{0BF222CA-BD07-4108-B8B7-BFE100BD0966}" type="presParOf" srcId="{BD2B9031-5B2D-4E51-8351-41999AB2F2C4}" destId="{4AA20165-57A4-4E83-A02F-98532024C638}" srcOrd="10" destOrd="0" presId="urn:microsoft.com/office/officeart/2005/8/layout/default#1"/>
    <dgm:cxn modelId="{F1A4F95E-AD82-45C4-BC7A-BFD3155BD663}" type="presParOf" srcId="{BD2B9031-5B2D-4E51-8351-41999AB2F2C4}" destId="{5394D154-73F6-4240-9CA9-AF6F777B2B5D}" srcOrd="11" destOrd="0" presId="urn:microsoft.com/office/officeart/2005/8/layout/default#1"/>
    <dgm:cxn modelId="{5F60392A-249F-47AD-8B78-4AAFB8B22C57}" type="presParOf" srcId="{BD2B9031-5B2D-4E51-8351-41999AB2F2C4}" destId="{A0997F2F-235D-47EF-A26D-BEFA6B2D5194}" srcOrd="12" destOrd="0" presId="urn:microsoft.com/office/officeart/2005/8/layout/default#1"/>
    <dgm:cxn modelId="{DF0528B7-1A0D-4B2C-A29C-C9D3BB5DF4D7}" type="presParOf" srcId="{BD2B9031-5B2D-4E51-8351-41999AB2F2C4}" destId="{E5459759-7718-49EB-90C7-36315A0604B6}" srcOrd="13" destOrd="0" presId="urn:microsoft.com/office/officeart/2005/8/layout/default#1"/>
    <dgm:cxn modelId="{63BCE1D1-DD3D-46E5-84A0-46091C2C8ED3}" type="presParOf" srcId="{BD2B9031-5B2D-4E51-8351-41999AB2F2C4}" destId="{8A7BCCC2-EAD0-45C6-A8A4-162B5A42A6D9}" srcOrd="14" destOrd="0" presId="urn:microsoft.com/office/officeart/2005/8/layout/default#1"/>
    <dgm:cxn modelId="{7D8D8701-3BE7-4D42-ABF8-E393863CB909}" type="presParOf" srcId="{BD2B9031-5B2D-4E51-8351-41999AB2F2C4}" destId="{142D4240-23CC-47BD-8DB6-FFA80D17BA2A}" srcOrd="15" destOrd="0" presId="urn:microsoft.com/office/officeart/2005/8/layout/default#1"/>
    <dgm:cxn modelId="{45E317D7-7355-4C94-8118-ADE319D59637}" type="presParOf" srcId="{BD2B9031-5B2D-4E51-8351-41999AB2F2C4}" destId="{000D7561-E642-4CD2-8F3F-6FCD083A9AB2}" srcOrd="16" destOrd="0" presId="urn:microsoft.com/office/officeart/2005/8/layout/default#1"/>
    <dgm:cxn modelId="{07D788B8-795B-4CC3-A5CC-7C448D7CE60B}" type="presParOf" srcId="{BD2B9031-5B2D-4E51-8351-41999AB2F2C4}" destId="{F30D8F7A-27F8-40E6-8569-E2FAEC26E033}" srcOrd="17" destOrd="0" presId="urn:microsoft.com/office/officeart/2005/8/layout/default#1"/>
    <dgm:cxn modelId="{4E976F76-AC4F-4EAB-9B93-50D28B43569C}" type="presParOf" srcId="{BD2B9031-5B2D-4E51-8351-41999AB2F2C4}" destId="{3CFC1A15-3138-441E-8E63-BF12533E5768}" srcOrd="18" destOrd="0" presId="urn:microsoft.com/office/officeart/2005/8/layout/default#1"/>
    <dgm:cxn modelId="{BC78271F-6AC9-4DB2-963A-48D273D8EE3B}" type="presParOf" srcId="{BD2B9031-5B2D-4E51-8351-41999AB2F2C4}" destId="{EC6EF905-4274-4FD0-9E42-B0A5FCB09D40}" srcOrd="19" destOrd="0" presId="urn:microsoft.com/office/officeart/2005/8/layout/default#1"/>
    <dgm:cxn modelId="{E0F73D4F-79FB-48C3-AEA4-DB741845D53E}" type="presParOf" srcId="{BD2B9031-5B2D-4E51-8351-41999AB2F2C4}" destId="{0382FB18-44B6-470E-A330-EB541129FACF}" srcOrd="20" destOrd="0" presId="urn:microsoft.com/office/officeart/2005/8/layout/default#1"/>
    <dgm:cxn modelId="{CF61ECFF-5C57-4456-B4EA-17523939B392}" type="presParOf" srcId="{BD2B9031-5B2D-4E51-8351-41999AB2F2C4}" destId="{23E4F99F-DD59-4499-B489-526D34CBCA87}" srcOrd="21" destOrd="0" presId="urn:microsoft.com/office/officeart/2005/8/layout/default#1"/>
    <dgm:cxn modelId="{C1EA8DB0-25DC-489B-BE6B-38F1F2C3DBB2}" type="presParOf" srcId="{BD2B9031-5B2D-4E51-8351-41999AB2F2C4}" destId="{9841C2C0-B0B1-401F-845A-10FD185534C3}" srcOrd="2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7407EB-0B3C-4FAF-88EA-17475990874B}">
      <dsp:nvSpPr>
        <dsp:cNvPr id="0" name=""/>
        <dsp:cNvSpPr/>
      </dsp:nvSpPr>
      <dsp:spPr>
        <a:xfrm>
          <a:off x="5" y="144011"/>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Provozní doba</a:t>
          </a:r>
          <a:endParaRPr lang="cs-CZ" sz="2400" b="1" kern="1200" dirty="0"/>
        </a:p>
      </dsp:txBody>
      <dsp:txXfrm>
        <a:off x="5" y="144011"/>
        <a:ext cx="2056394" cy="1233836"/>
      </dsp:txXfrm>
    </dsp:sp>
    <dsp:sp modelId="{B79D4CC1-D058-4DC0-BBC9-1F2ADD66C4E8}">
      <dsp:nvSpPr>
        <dsp:cNvPr id="0" name=""/>
        <dsp:cNvSpPr/>
      </dsp:nvSpPr>
      <dsp:spPr>
        <a:xfrm>
          <a:off x="2304257" y="144011"/>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Dostupnost knihovny</a:t>
          </a:r>
          <a:endParaRPr lang="cs-CZ" sz="2400" b="1" kern="1200" dirty="0"/>
        </a:p>
      </dsp:txBody>
      <dsp:txXfrm>
        <a:off x="2304257" y="144011"/>
        <a:ext cx="2056394" cy="1233836"/>
      </dsp:txXfrm>
    </dsp:sp>
    <dsp:sp modelId="{902AD886-7BE6-46DF-AF5F-E99BC003E2DB}">
      <dsp:nvSpPr>
        <dsp:cNvPr id="0" name=""/>
        <dsp:cNvSpPr/>
      </dsp:nvSpPr>
      <dsp:spPr>
        <a:xfrm>
          <a:off x="4496661" y="144011"/>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Plocha knihovny</a:t>
          </a:r>
          <a:endParaRPr lang="cs-CZ" sz="2400" b="1" kern="1200" dirty="0"/>
        </a:p>
      </dsp:txBody>
      <dsp:txXfrm>
        <a:off x="4496661" y="144011"/>
        <a:ext cx="2056394" cy="1233836"/>
      </dsp:txXfrm>
    </dsp:sp>
    <dsp:sp modelId="{2184914B-A17E-41F6-9EA0-34564DA7D5B5}">
      <dsp:nvSpPr>
        <dsp:cNvPr id="0" name=""/>
        <dsp:cNvSpPr/>
      </dsp:nvSpPr>
      <dsp:spPr>
        <a:xfrm>
          <a:off x="6800584" y="144011"/>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Webová stránka</a:t>
          </a:r>
          <a:endParaRPr lang="cs-CZ" sz="2400" b="1" kern="1200" dirty="0"/>
        </a:p>
      </dsp:txBody>
      <dsp:txXfrm>
        <a:off x="6800584" y="144011"/>
        <a:ext cx="2056394" cy="1233836"/>
      </dsp:txXfrm>
    </dsp:sp>
    <dsp:sp modelId="{4A714A2C-5FCA-47B7-A5CD-D1D912CEAD49}">
      <dsp:nvSpPr>
        <dsp:cNvPr id="0" name=""/>
        <dsp:cNvSpPr/>
      </dsp:nvSpPr>
      <dsp:spPr>
        <a:xfrm>
          <a:off x="5" y="1512171"/>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Knihovní fond - financování</a:t>
          </a:r>
          <a:endParaRPr lang="cs-CZ" sz="2400" b="1" kern="1200" dirty="0"/>
        </a:p>
      </dsp:txBody>
      <dsp:txXfrm>
        <a:off x="5" y="1512171"/>
        <a:ext cx="2056394" cy="1233836"/>
      </dsp:txXfrm>
    </dsp:sp>
    <dsp:sp modelId="{4AA20165-57A4-4E83-A02F-98532024C638}">
      <dsp:nvSpPr>
        <dsp:cNvPr id="0" name=""/>
        <dsp:cNvSpPr/>
      </dsp:nvSpPr>
      <dsp:spPr>
        <a:xfrm>
          <a:off x="2304257" y="1512171"/>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solidFill>
                <a:schemeClr val="bg1"/>
              </a:solidFill>
            </a:rPr>
            <a:t>Knihovní fond - % obměny</a:t>
          </a:r>
          <a:endParaRPr lang="cs-CZ" sz="2400" b="1" kern="1200" dirty="0">
            <a:solidFill>
              <a:schemeClr val="bg1"/>
            </a:solidFill>
          </a:endParaRPr>
        </a:p>
      </dsp:txBody>
      <dsp:txXfrm>
        <a:off x="2304257" y="1512171"/>
        <a:ext cx="2056394" cy="1233836"/>
      </dsp:txXfrm>
    </dsp:sp>
    <dsp:sp modelId="{A0997F2F-235D-47EF-A26D-BEFA6B2D5194}">
      <dsp:nvSpPr>
        <dsp:cNvPr id="0" name=""/>
        <dsp:cNvSpPr/>
      </dsp:nvSpPr>
      <dsp:spPr>
        <a:xfrm>
          <a:off x="4536514" y="1512171"/>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Online katalog</a:t>
          </a:r>
          <a:endParaRPr lang="cs-CZ" sz="2400" b="1" kern="1200" dirty="0"/>
        </a:p>
      </dsp:txBody>
      <dsp:txXfrm>
        <a:off x="4536514" y="1512171"/>
        <a:ext cx="2056394" cy="1233836"/>
      </dsp:txXfrm>
    </dsp:sp>
    <dsp:sp modelId="{8A7BCCC2-EAD0-45C6-A8A4-162B5A42A6D9}">
      <dsp:nvSpPr>
        <dsp:cNvPr id="0" name=""/>
        <dsp:cNvSpPr/>
      </dsp:nvSpPr>
      <dsp:spPr>
        <a:xfrm>
          <a:off x="6800584" y="1512171"/>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Vzdělávání pracovníků</a:t>
          </a:r>
          <a:endParaRPr lang="cs-CZ" sz="2400" b="1" kern="1200" dirty="0"/>
        </a:p>
      </dsp:txBody>
      <dsp:txXfrm>
        <a:off x="6800584" y="1512171"/>
        <a:ext cx="2056394" cy="1233836"/>
      </dsp:txXfrm>
    </dsp:sp>
    <dsp:sp modelId="{000D7561-E642-4CD2-8F3F-6FCD083A9AB2}">
      <dsp:nvSpPr>
        <dsp:cNvPr id="0" name=""/>
        <dsp:cNvSpPr/>
      </dsp:nvSpPr>
      <dsp:spPr>
        <a:xfrm>
          <a:off x="0" y="2880319"/>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smtClean="0"/>
            <a:t>Studijní místa</a:t>
          </a:r>
          <a:endParaRPr lang="cs-CZ" sz="2400" b="1" kern="1200" dirty="0"/>
        </a:p>
      </dsp:txBody>
      <dsp:txXfrm>
        <a:off x="0" y="2880319"/>
        <a:ext cx="2056394" cy="1233836"/>
      </dsp:txXfrm>
    </dsp:sp>
    <dsp:sp modelId="{3CFC1A15-3138-441E-8E63-BF12533E5768}">
      <dsp:nvSpPr>
        <dsp:cNvPr id="0" name=""/>
        <dsp:cNvSpPr/>
      </dsp:nvSpPr>
      <dsp:spPr>
        <a:xfrm>
          <a:off x="2304246" y="2880319"/>
          <a:ext cx="2056394"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Internetová místa</a:t>
          </a:r>
          <a:endParaRPr lang="cs-CZ" sz="2400" b="1" kern="1200" dirty="0"/>
        </a:p>
      </dsp:txBody>
      <dsp:txXfrm>
        <a:off x="2304246" y="2880319"/>
        <a:ext cx="2056394" cy="1233836"/>
      </dsp:txXfrm>
    </dsp:sp>
    <dsp:sp modelId="{0382FB18-44B6-470E-A330-EB541129FACF}">
      <dsp:nvSpPr>
        <dsp:cNvPr id="0" name=""/>
        <dsp:cNvSpPr/>
      </dsp:nvSpPr>
      <dsp:spPr>
        <a:xfrm>
          <a:off x="4536504" y="2880319"/>
          <a:ext cx="2067642" cy="1233836"/>
        </a:xfrm>
        <a:prstGeom prst="rect">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Spokojenost uživatelů</a:t>
          </a:r>
          <a:endParaRPr lang="cs-CZ" sz="2400" b="1" kern="1200" dirty="0"/>
        </a:p>
      </dsp:txBody>
      <dsp:txXfrm>
        <a:off x="4536504" y="2880319"/>
        <a:ext cx="2067642" cy="1233836"/>
      </dsp:txXfrm>
    </dsp:sp>
    <dsp:sp modelId="{9841C2C0-B0B1-401F-845A-10FD185534C3}">
      <dsp:nvSpPr>
        <dsp:cNvPr id="0" name=""/>
        <dsp:cNvSpPr/>
      </dsp:nvSpPr>
      <dsp:spPr>
        <a:xfrm>
          <a:off x="6798969" y="3323267"/>
          <a:ext cx="2056394" cy="123383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cs-CZ" sz="2400" b="1" kern="1200"/>
        </a:p>
      </dsp:txBody>
      <dsp:txXfrm>
        <a:off x="6798969" y="3323267"/>
        <a:ext cx="2056394" cy="12338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0.49226</cdr:x>
      <cdr:y>0.12201</cdr:y>
    </cdr:from>
    <cdr:to>
      <cdr:x>0.6887</cdr:x>
      <cdr:y>0.18937</cdr:y>
    </cdr:to>
    <cdr:sp macro="" textlink="">
      <cdr:nvSpPr>
        <cdr:cNvPr id="7" name="TextovéPole 5"/>
        <cdr:cNvSpPr txBox="1">
          <a:spLocks xmlns:a="http://schemas.openxmlformats.org/drawingml/2006/main" noChangeArrowheads="1"/>
        </cdr:cNvSpPr>
      </cdr:nvSpPr>
      <cdr:spPr bwMode="auto">
        <a:xfrm xmlns:a="http://schemas.openxmlformats.org/drawingml/2006/main">
          <a:off x="4578779" y="836711"/>
          <a:ext cx="1827212" cy="4619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r>
            <a:rPr lang="cs-CZ" altLang="cs-CZ" sz="2400" b="1" dirty="0">
              <a:solidFill>
                <a:srgbClr val="FF0000"/>
              </a:solidFill>
            </a:rPr>
            <a:t>Nadprůměr</a:t>
          </a:r>
        </a:p>
      </cdr:txBody>
    </cdr:sp>
  </cdr:relSizeAnchor>
  <cdr:relSizeAnchor xmlns:cdr="http://schemas.openxmlformats.org/drawingml/2006/chartDrawing">
    <cdr:from>
      <cdr:x>0.50774</cdr:x>
      <cdr:y>0.6785</cdr:y>
    </cdr:from>
    <cdr:to>
      <cdr:x>0.70402</cdr:x>
      <cdr:y>0.74585</cdr:y>
    </cdr:to>
    <cdr:sp macro="" textlink="">
      <cdr:nvSpPr>
        <cdr:cNvPr id="8" name="TextovéPole 4"/>
        <cdr:cNvSpPr txBox="1">
          <a:spLocks xmlns:a="http://schemas.openxmlformats.org/drawingml/2006/main" noChangeArrowheads="1"/>
        </cdr:cNvSpPr>
      </cdr:nvSpPr>
      <cdr:spPr bwMode="auto">
        <a:xfrm xmlns:a="http://schemas.openxmlformats.org/drawingml/2006/main">
          <a:off x="4722795" y="4653135"/>
          <a:ext cx="1825681" cy="46191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r>
            <a:rPr lang="cs-CZ" sz="2400" b="1" dirty="0">
              <a:solidFill>
                <a:srgbClr val="FF0000"/>
              </a:solidFill>
            </a:rPr>
            <a:t>Podprůměr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cs-CZ"/>
          </a:p>
        </p:txBody>
      </p:sp>
      <p:sp>
        <p:nvSpPr>
          <p:cNvPr id="59395" name="Rectangle 3"/>
          <p:cNvSpPr>
            <a:spLocks noGrp="1" noChangeArrowheads="1"/>
          </p:cNvSpPr>
          <p:nvPr>
            <p:ph type="dt" sz="quarter" idx="1"/>
          </p:nvPr>
        </p:nvSpPr>
        <p:spPr bwMode="auto">
          <a:xfrm>
            <a:off x="3884613" y="0"/>
            <a:ext cx="2971800"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59396" name="Rectangle 4"/>
          <p:cNvSpPr>
            <a:spLocks noGrp="1" noChangeArrowheads="1"/>
          </p:cNvSpPr>
          <p:nvPr>
            <p:ph type="ftr" sz="quarter" idx="2"/>
          </p:nvPr>
        </p:nvSpPr>
        <p:spPr bwMode="auto">
          <a:xfrm>
            <a:off x="0" y="9478963"/>
            <a:ext cx="2971800"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cs-CZ"/>
          </a:p>
        </p:txBody>
      </p:sp>
      <p:sp>
        <p:nvSpPr>
          <p:cNvPr id="59397" name="Rectangle 5"/>
          <p:cNvSpPr>
            <a:spLocks noGrp="1" noChangeArrowheads="1"/>
          </p:cNvSpPr>
          <p:nvPr>
            <p:ph type="sldNum" sz="quarter" idx="3"/>
          </p:nvPr>
        </p:nvSpPr>
        <p:spPr bwMode="auto">
          <a:xfrm>
            <a:off x="3884613" y="9478963"/>
            <a:ext cx="2971800"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3705F8D-03FF-4930-85C6-110798115EFF}" type="slidenum">
              <a:rPr lang="cs-CZ" altLang="cs-CZ"/>
              <a:pPr>
                <a:defRPr/>
              </a:pPr>
              <a:t>‹#›</a:t>
            </a:fld>
            <a:endParaRPr lang="cs-CZ" altLang="cs-CZ"/>
          </a:p>
        </p:txBody>
      </p:sp>
    </p:spTree>
    <p:extLst>
      <p:ext uri="{BB962C8B-B14F-4D97-AF65-F5344CB8AC3E}">
        <p14:creationId xmlns:p14="http://schemas.microsoft.com/office/powerpoint/2010/main" xmlns="" val="1446358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8475"/>
          </a:xfrm>
          <a:prstGeom prst="rect">
            <a:avLst/>
          </a:prstGeom>
        </p:spPr>
        <p:txBody>
          <a:bodyPr vert="horz" lIns="91440" tIns="45720" rIns="91440" bIns="45720" rtlCol="0"/>
          <a:lstStyle>
            <a:lvl1pPr algn="l" eaLnBrk="1" hangingPunct="1">
              <a:defRPr sz="1200">
                <a:latin typeface="Arial" charset="0"/>
              </a:defRPr>
            </a:lvl1pPr>
          </a:lstStyle>
          <a:p>
            <a:pPr>
              <a:defRPr/>
            </a:pPr>
            <a:endParaRPr lang="cs-CZ"/>
          </a:p>
        </p:txBody>
      </p:sp>
      <p:sp>
        <p:nvSpPr>
          <p:cNvPr id="3" name="Zástupný symbol pro datum 2"/>
          <p:cNvSpPr>
            <a:spLocks noGrp="1"/>
          </p:cNvSpPr>
          <p:nvPr>
            <p:ph type="dt" idx="1"/>
          </p:nvPr>
        </p:nvSpPr>
        <p:spPr>
          <a:xfrm>
            <a:off x="3884613" y="0"/>
            <a:ext cx="2971800" cy="498475"/>
          </a:xfrm>
          <a:prstGeom prst="rect">
            <a:avLst/>
          </a:prstGeom>
        </p:spPr>
        <p:txBody>
          <a:bodyPr vert="horz" lIns="91440" tIns="45720" rIns="91440" bIns="45720" rtlCol="0"/>
          <a:lstStyle>
            <a:lvl1pPr algn="r" eaLnBrk="1" hangingPunct="1">
              <a:defRPr sz="1200">
                <a:latin typeface="Arial" charset="0"/>
              </a:defRPr>
            </a:lvl1pPr>
          </a:lstStyle>
          <a:p>
            <a:pPr>
              <a:defRPr/>
            </a:pPr>
            <a:fld id="{81B5AB9D-214F-436C-8A25-33BE177F3221}" type="datetimeFigureOut">
              <a:rPr lang="cs-CZ"/>
              <a:pPr>
                <a:defRPr/>
              </a:pPr>
              <a:t>28.11.2017</a:t>
            </a:fld>
            <a:endParaRPr lang="cs-CZ"/>
          </a:p>
        </p:txBody>
      </p:sp>
      <p:sp>
        <p:nvSpPr>
          <p:cNvPr id="4" name="Zástupný symbol pro obrázek snímku 3"/>
          <p:cNvSpPr>
            <a:spLocks noGrp="1" noRot="1" noChangeAspect="1"/>
          </p:cNvSpPr>
          <p:nvPr>
            <p:ph type="sldImg" idx="2"/>
          </p:nvPr>
        </p:nvSpPr>
        <p:spPr>
          <a:xfrm>
            <a:off x="933450" y="747713"/>
            <a:ext cx="4991100" cy="3743325"/>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740275"/>
            <a:ext cx="5486400" cy="4491038"/>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9478963"/>
            <a:ext cx="2971800" cy="498475"/>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cs-CZ"/>
          </a:p>
        </p:txBody>
      </p:sp>
      <p:sp>
        <p:nvSpPr>
          <p:cNvPr id="7" name="Zástupný symbol pro číslo snímku 6"/>
          <p:cNvSpPr>
            <a:spLocks noGrp="1"/>
          </p:cNvSpPr>
          <p:nvPr>
            <p:ph type="sldNum" sz="quarter" idx="5"/>
          </p:nvPr>
        </p:nvSpPr>
        <p:spPr>
          <a:xfrm>
            <a:off x="3884613" y="94789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8D1FD07-DEC4-4BC2-9306-B9B099C767AF}" type="slidenum">
              <a:rPr lang="cs-CZ" altLang="cs-CZ"/>
              <a:pPr>
                <a:defRPr/>
              </a:pPr>
              <a:t>‹#›</a:t>
            </a:fld>
            <a:endParaRPr lang="cs-CZ" altLang="cs-CZ"/>
          </a:p>
        </p:txBody>
      </p:sp>
    </p:spTree>
    <p:extLst>
      <p:ext uri="{BB962C8B-B14F-4D97-AF65-F5344CB8AC3E}">
        <p14:creationId xmlns:p14="http://schemas.microsoft.com/office/powerpoint/2010/main" xmlns="" val="3997898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B95A0F4-EDB9-44EA-98D7-9C91E9F7B85A}" type="slidenum">
              <a:rPr lang="cs-CZ" smtClean="0"/>
              <a:pPr eaLnBrk="1" fontAlgn="base" hangingPunct="1">
                <a:spcBef>
                  <a:spcPct val="0"/>
                </a:spcBef>
                <a:spcAft>
                  <a:spcPct val="0"/>
                </a:spcAft>
              </a:pPr>
              <a:t>1</a:t>
            </a:fld>
            <a:endParaRPr lang="cs-CZ" smtClean="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smtClean="0"/>
          </a:p>
        </p:txBody>
      </p:sp>
    </p:spTree>
    <p:extLst>
      <p:ext uri="{BB962C8B-B14F-4D97-AF65-F5344CB8AC3E}">
        <p14:creationId xmlns:p14="http://schemas.microsoft.com/office/powerpoint/2010/main" xmlns="" val="376191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DC4E23-CBB9-4729-B58F-A5B90C1E3F23}" type="slidenum">
              <a:rPr lang="cs-CZ" altLang="cs-CZ">
                <a:latin typeface="Calibri" panose="020F0502020204030204" pitchFamily="34" charset="0"/>
              </a:rPr>
              <a:pPr eaLnBrk="1" hangingPunct="1"/>
              <a:t>45</a:t>
            </a:fld>
            <a:endParaRPr lang="cs-CZ" altLang="cs-CZ">
              <a:latin typeface="Calibri" panose="020F0502020204030204" pitchFamily="34"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Tree>
    <p:extLst>
      <p:ext uri="{BB962C8B-B14F-4D97-AF65-F5344CB8AC3E}">
        <p14:creationId xmlns:p14="http://schemas.microsoft.com/office/powerpoint/2010/main" xmlns="" val="1435640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B95A0F4-EDB9-44EA-98D7-9C91E9F7B85A}" type="slidenum">
              <a:rPr lang="cs-CZ" smtClean="0"/>
              <a:pPr eaLnBrk="1" fontAlgn="base" hangingPunct="1">
                <a:spcBef>
                  <a:spcPct val="0"/>
                </a:spcBef>
                <a:spcAft>
                  <a:spcPct val="0"/>
                </a:spcAft>
              </a:pPr>
              <a:t>46</a:t>
            </a:fld>
            <a:endParaRPr lang="cs-CZ" smtClean="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smtClean="0"/>
          </a:p>
        </p:txBody>
      </p:sp>
    </p:spTree>
    <p:extLst>
      <p:ext uri="{BB962C8B-B14F-4D97-AF65-F5344CB8AC3E}">
        <p14:creationId xmlns:p14="http://schemas.microsoft.com/office/powerpoint/2010/main" xmlns="" val="15904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DC4E23-CBB9-4729-B58F-A5B90C1E3F23}" type="slidenum">
              <a:rPr lang="cs-CZ" altLang="cs-CZ">
                <a:latin typeface="Calibri" panose="020F0502020204030204" pitchFamily="34" charset="0"/>
              </a:rPr>
              <a:pPr eaLnBrk="1" hangingPunct="1"/>
              <a:t>6</a:t>
            </a:fld>
            <a:endParaRPr lang="cs-CZ" altLang="cs-CZ">
              <a:latin typeface="Calibri" panose="020F0502020204030204" pitchFamily="34"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Tree>
    <p:extLst>
      <p:ext uri="{BB962C8B-B14F-4D97-AF65-F5344CB8AC3E}">
        <p14:creationId xmlns:p14="http://schemas.microsoft.com/office/powerpoint/2010/main" xmlns="" val="78840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2263B3-AE65-43E0-A08C-1D79DB82B116}" type="slidenum">
              <a:rPr lang="cs-CZ" smtClean="0"/>
              <a:pPr fontAlgn="base">
                <a:spcBef>
                  <a:spcPct val="0"/>
                </a:spcBef>
                <a:spcAft>
                  <a:spcPct val="0"/>
                </a:spcAft>
                <a:defRPr/>
              </a:pPr>
              <a:t>13</a:t>
            </a:fld>
            <a:endParaRPr lang="cs-CZ" smtClean="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Tree>
    <p:extLst>
      <p:ext uri="{BB962C8B-B14F-4D97-AF65-F5344CB8AC3E}">
        <p14:creationId xmlns:p14="http://schemas.microsoft.com/office/powerpoint/2010/main" xmlns="" val="6344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F667FC6-DD3A-48F6-9692-F28057776C40}" type="slidenum">
              <a:rPr lang="cs-CZ" smtClean="0"/>
              <a:pPr eaLnBrk="1" fontAlgn="base" hangingPunct="1">
                <a:spcBef>
                  <a:spcPct val="0"/>
                </a:spcBef>
                <a:spcAft>
                  <a:spcPct val="0"/>
                </a:spcAft>
              </a:pPr>
              <a:t>22</a:t>
            </a:fld>
            <a:endParaRPr lang="cs-CZ"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smtClean="0"/>
          </a:p>
        </p:txBody>
      </p:sp>
    </p:spTree>
    <p:extLst>
      <p:ext uri="{BB962C8B-B14F-4D97-AF65-F5344CB8AC3E}">
        <p14:creationId xmlns:p14="http://schemas.microsoft.com/office/powerpoint/2010/main" xmlns="" val="14747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299" name="Zástupný symbol pro poznámky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193540"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939FD-19D6-4F24-88E4-3AA7142C4A85}" type="slidenum">
              <a:rPr lang="cs-CZ" smtClean="0"/>
              <a:pPr fontAlgn="base">
                <a:spcBef>
                  <a:spcPct val="0"/>
                </a:spcBef>
                <a:spcAft>
                  <a:spcPct val="0"/>
                </a:spcAft>
                <a:defRPr/>
              </a:pPr>
              <a:t>23</a:t>
            </a:fld>
            <a:endParaRPr lang="cs-CZ" smtClean="0"/>
          </a:p>
        </p:txBody>
      </p:sp>
    </p:spTree>
    <p:extLst>
      <p:ext uri="{BB962C8B-B14F-4D97-AF65-F5344CB8AC3E}">
        <p14:creationId xmlns:p14="http://schemas.microsoft.com/office/powerpoint/2010/main" xmlns="" val="39920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299" name="Zástupný symbol pro poznámky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193540"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939FD-19D6-4F24-88E4-3AA7142C4A85}" type="slidenum">
              <a:rPr lang="cs-CZ" smtClean="0"/>
              <a:pPr fontAlgn="base">
                <a:spcBef>
                  <a:spcPct val="0"/>
                </a:spcBef>
                <a:spcAft>
                  <a:spcPct val="0"/>
                </a:spcAft>
                <a:defRPr/>
              </a:pPr>
              <a:t>24</a:t>
            </a:fld>
            <a:endParaRPr lang="cs-CZ" smtClean="0"/>
          </a:p>
        </p:txBody>
      </p:sp>
    </p:spTree>
    <p:extLst>
      <p:ext uri="{BB962C8B-B14F-4D97-AF65-F5344CB8AC3E}">
        <p14:creationId xmlns:p14="http://schemas.microsoft.com/office/powerpoint/2010/main" xmlns="" val="399721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0C83FE-7E7B-4033-B8AB-91C1B4A4C698}" type="slidenum">
              <a:rPr lang="cs-CZ" smtClean="0"/>
              <a:pPr fontAlgn="base">
                <a:spcBef>
                  <a:spcPct val="0"/>
                </a:spcBef>
                <a:spcAft>
                  <a:spcPct val="0"/>
                </a:spcAft>
                <a:defRPr/>
              </a:pPr>
              <a:t>26</a:t>
            </a:fld>
            <a:endParaRPr lang="cs-CZ" smtClean="0"/>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Tree>
    <p:extLst>
      <p:ext uri="{BB962C8B-B14F-4D97-AF65-F5344CB8AC3E}">
        <p14:creationId xmlns:p14="http://schemas.microsoft.com/office/powerpoint/2010/main" xmlns="" val="316185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4D7348-684A-446B-B895-2457B46949E0}" type="slidenum">
              <a:rPr lang="cs-CZ" smtClean="0"/>
              <a:pPr fontAlgn="base">
                <a:spcBef>
                  <a:spcPct val="0"/>
                </a:spcBef>
                <a:spcAft>
                  <a:spcPct val="0"/>
                </a:spcAft>
                <a:defRPr/>
              </a:pPr>
              <a:t>27</a:t>
            </a:fld>
            <a:endParaRPr lang="cs-CZ" smtClean="0"/>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Tree>
    <p:extLst>
      <p:ext uri="{BB962C8B-B14F-4D97-AF65-F5344CB8AC3E}">
        <p14:creationId xmlns:p14="http://schemas.microsoft.com/office/powerpoint/2010/main" xmlns="" val="244095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397032-B8E2-4323-883F-AA7FF977D84B}" type="slidenum">
              <a:rPr lang="cs-CZ" altLang="cs-CZ" smtClean="0"/>
              <a:pPr eaLnBrk="1" hangingPunct="1"/>
              <a:t>32</a:t>
            </a:fld>
            <a:endParaRPr lang="cs-CZ" altLang="cs-CZ"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buFontTx/>
              <a:buAutoNum type="arabicPeriod"/>
            </a:pPr>
            <a:endParaRPr lang="cs-CZ" altLang="cs-CZ" dirty="0" smtClean="0"/>
          </a:p>
        </p:txBody>
      </p:sp>
    </p:spTree>
    <p:extLst>
      <p:ext uri="{BB962C8B-B14F-4D97-AF65-F5344CB8AC3E}">
        <p14:creationId xmlns:p14="http://schemas.microsoft.com/office/powerpoint/2010/main" xmlns="" val="248680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6AE8041-895E-49D4-BECB-F488EFBEB1C7}" type="slidenum">
              <a:rPr lang="cs-CZ" altLang="cs-CZ"/>
              <a:pPr>
                <a:defRPr/>
              </a:pPr>
              <a:t>‹#›</a:t>
            </a:fld>
            <a:endParaRPr lang="cs-CZ" altLang="cs-CZ"/>
          </a:p>
        </p:txBody>
      </p:sp>
    </p:spTree>
    <p:extLst>
      <p:ext uri="{BB962C8B-B14F-4D97-AF65-F5344CB8AC3E}">
        <p14:creationId xmlns:p14="http://schemas.microsoft.com/office/powerpoint/2010/main" xmlns="" val="160418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91722C5-3F22-4A80-B8FC-28160AE36691}" type="slidenum">
              <a:rPr lang="cs-CZ" altLang="cs-CZ"/>
              <a:pPr>
                <a:defRPr/>
              </a:pPr>
              <a:t>‹#›</a:t>
            </a:fld>
            <a:endParaRPr lang="cs-CZ" altLang="cs-CZ"/>
          </a:p>
        </p:txBody>
      </p:sp>
    </p:spTree>
    <p:extLst>
      <p:ext uri="{BB962C8B-B14F-4D97-AF65-F5344CB8AC3E}">
        <p14:creationId xmlns:p14="http://schemas.microsoft.com/office/powerpoint/2010/main" xmlns="" val="100782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23B8669-B9CF-4053-A191-5F6E89E0C82C}" type="slidenum">
              <a:rPr lang="cs-CZ" altLang="cs-CZ"/>
              <a:pPr>
                <a:defRPr/>
              </a:pPr>
              <a:t>‹#›</a:t>
            </a:fld>
            <a:endParaRPr lang="cs-CZ" altLang="cs-CZ"/>
          </a:p>
        </p:txBody>
      </p:sp>
    </p:spTree>
    <p:extLst>
      <p:ext uri="{BB962C8B-B14F-4D97-AF65-F5344CB8AC3E}">
        <p14:creationId xmlns:p14="http://schemas.microsoft.com/office/powerpoint/2010/main" xmlns="" val="2485259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20B0EBBD-513B-4480-ABF1-BA900628DE3E}" type="slidenum">
              <a:rPr lang="cs-CZ" altLang="cs-CZ"/>
              <a:pPr>
                <a:defRPr/>
              </a:pPr>
              <a:t>‹#›</a:t>
            </a:fld>
            <a:endParaRPr lang="cs-CZ" altLang="cs-CZ"/>
          </a:p>
        </p:txBody>
      </p:sp>
    </p:spTree>
    <p:extLst>
      <p:ext uri="{BB962C8B-B14F-4D97-AF65-F5344CB8AC3E}">
        <p14:creationId xmlns:p14="http://schemas.microsoft.com/office/powerpoint/2010/main" xmlns="" val="616120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jekt SmartArt 2"/>
          <p:cNvSpPr>
            <a:spLocks noGrp="1"/>
          </p:cNvSpPr>
          <p:nvPr>
            <p:ph type="dgm"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635EEE8-AC01-45A4-8358-4BA63EFA4B2B}" type="slidenum">
              <a:rPr lang="cs-CZ" altLang="cs-CZ"/>
              <a:pPr>
                <a:defRPr/>
              </a:pPr>
              <a:t>‹#›</a:t>
            </a:fld>
            <a:endParaRPr lang="cs-CZ" altLang="cs-CZ"/>
          </a:p>
        </p:txBody>
      </p:sp>
    </p:spTree>
    <p:extLst>
      <p:ext uri="{BB962C8B-B14F-4D97-AF65-F5344CB8AC3E}">
        <p14:creationId xmlns:p14="http://schemas.microsoft.com/office/powerpoint/2010/main" xmlns="" val="617159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21849C2-D299-47ED-B928-8E96CAAE9551}" type="slidenum">
              <a:rPr lang="cs-CZ" altLang="cs-CZ"/>
              <a:pPr>
                <a:defRPr/>
              </a:pPr>
              <a:t>‹#›</a:t>
            </a:fld>
            <a:endParaRPr lang="cs-CZ" altLang="cs-CZ"/>
          </a:p>
        </p:txBody>
      </p:sp>
    </p:spTree>
    <p:extLst>
      <p:ext uri="{BB962C8B-B14F-4D97-AF65-F5344CB8AC3E}">
        <p14:creationId xmlns:p14="http://schemas.microsoft.com/office/powerpoint/2010/main" xmlns="" val="391319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graf 2"/>
          <p:cNvSpPr>
            <a:spLocks noGrp="1"/>
          </p:cNvSpPr>
          <p:nvPr>
            <p:ph type="chart"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BF62344-F86C-4563-984A-244C8C469517}" type="slidenum">
              <a:rPr lang="cs-CZ" altLang="cs-CZ"/>
              <a:pPr>
                <a:defRPr/>
              </a:pPr>
              <a:t>‹#›</a:t>
            </a:fld>
            <a:endParaRPr lang="cs-CZ" altLang="cs-CZ"/>
          </a:p>
        </p:txBody>
      </p:sp>
    </p:spTree>
    <p:extLst>
      <p:ext uri="{BB962C8B-B14F-4D97-AF65-F5344CB8AC3E}">
        <p14:creationId xmlns:p14="http://schemas.microsoft.com/office/powerpoint/2010/main" xmlns="" val="286725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1_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8229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38588"/>
            <a:ext cx="8229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7663B402-3D4C-4179-B601-D3E633EEDA7C}" type="slidenum">
              <a:rPr lang="cs-CZ" altLang="cs-CZ"/>
              <a:pPr>
                <a:defRPr/>
              </a:pPr>
              <a:t>‹#›</a:t>
            </a:fld>
            <a:endParaRPr lang="cs-CZ" altLang="cs-CZ"/>
          </a:p>
        </p:txBody>
      </p:sp>
    </p:spTree>
    <p:extLst>
      <p:ext uri="{BB962C8B-B14F-4D97-AF65-F5344CB8AC3E}">
        <p14:creationId xmlns:p14="http://schemas.microsoft.com/office/powerpoint/2010/main" xmlns="" val="63502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4638"/>
            <a:ext cx="8229600" cy="1143000"/>
          </a:xfrm>
        </p:spPr>
        <p:txBody>
          <a:bodyPr/>
          <a:lstStyle>
            <a:lvl1pPr>
              <a:defRPr sz="4000" b="1">
                <a:latin typeface="Arial Narrow" pitchFamily="34" charset="0"/>
              </a:defRPr>
            </a:lvl1pPr>
          </a:lstStyle>
          <a:p>
            <a:r>
              <a:rPr lang="cs-CZ" dirty="0" smtClean="0"/>
              <a:t>Klepnutím lze upravit styl předlohy nadpisů.</a:t>
            </a:r>
            <a:endParaRPr lang="cs-CZ" dirty="0"/>
          </a:p>
        </p:txBody>
      </p:sp>
      <p:sp>
        <p:nvSpPr>
          <p:cNvPr id="3" name="Zástupný symbol pro obsah 2"/>
          <p:cNvSpPr>
            <a:spLocks noGrp="1"/>
          </p:cNvSpPr>
          <p:nvPr>
            <p:ph sz="quarter" idx="1"/>
          </p:nvPr>
        </p:nvSpPr>
        <p:spPr>
          <a:xfrm>
            <a:off x="457200" y="1600200"/>
            <a:ext cx="4038600" cy="2185988"/>
          </a:xfrm>
        </p:spPr>
        <p:txBody>
          <a:bodyPr/>
          <a:lstStyle>
            <a:lvl1pPr>
              <a:defRPr sz="2400" b="1">
                <a:latin typeface="Arial Narrow" pitchFamily="34" charset="0"/>
              </a:defRPr>
            </a:lvl1pPr>
            <a:lvl2pPr>
              <a:defRPr sz="2000" b="1">
                <a:latin typeface="Arial Narrow" pitchFamily="34" charset="0"/>
              </a:defRPr>
            </a:lvl2pPr>
            <a:lvl3pPr>
              <a:defRPr sz="1800" b="1">
                <a:latin typeface="Arial Narrow" pitchFamily="34" charset="0"/>
              </a:defRPr>
            </a:lvl3pPr>
            <a:lvl4pPr>
              <a:defRPr sz="1600" b="1">
                <a:latin typeface="Arial Narrow" pitchFamily="34" charset="0"/>
              </a:defRPr>
            </a:lvl4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quarter" idx="2"/>
          </p:nvPr>
        </p:nvSpPr>
        <p:spPr>
          <a:xfrm>
            <a:off x="4648200" y="1600200"/>
            <a:ext cx="4038600" cy="2185988"/>
          </a:xfrm>
        </p:spPr>
        <p:txBody>
          <a:bodyPr/>
          <a:lstStyle>
            <a:lvl1pPr>
              <a:defRPr sz="2400" b="1">
                <a:latin typeface="Arial Narrow" pitchFamily="34" charset="0"/>
              </a:defRPr>
            </a:lvl1pPr>
            <a:lvl2pPr>
              <a:defRPr sz="2000" b="1">
                <a:latin typeface="Arial Narrow" pitchFamily="34" charset="0"/>
              </a:defRPr>
            </a:lvl2pPr>
            <a:lvl3pPr>
              <a:defRPr sz="1800" b="1">
                <a:latin typeface="Arial Narrow" pitchFamily="34" charset="0"/>
              </a:defRPr>
            </a:lvl3pPr>
            <a:lvl4pPr>
              <a:defRPr sz="1600" b="1">
                <a:latin typeface="Arial Narrow" pitchFamily="34" charset="0"/>
              </a:defRPr>
            </a:lvl4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obsah 4"/>
          <p:cNvSpPr>
            <a:spLocks noGrp="1"/>
          </p:cNvSpPr>
          <p:nvPr>
            <p:ph sz="quarter" idx="3"/>
          </p:nvPr>
        </p:nvSpPr>
        <p:spPr>
          <a:xfrm>
            <a:off x="457200" y="3938588"/>
            <a:ext cx="4038600" cy="2187575"/>
          </a:xfrm>
        </p:spPr>
        <p:txBody>
          <a:bodyPr/>
          <a:lstStyle>
            <a:lvl1pPr>
              <a:defRPr sz="2400" b="1">
                <a:latin typeface="Arial Narrow" pitchFamily="34" charset="0"/>
              </a:defRPr>
            </a:lvl1pPr>
            <a:lvl2pPr>
              <a:defRPr sz="2000" b="1">
                <a:latin typeface="Arial Narrow" pitchFamily="34" charset="0"/>
              </a:defRPr>
            </a:lvl2pPr>
            <a:lvl3pPr>
              <a:defRPr sz="1800" b="1">
                <a:latin typeface="Arial Narrow" pitchFamily="34" charset="0"/>
              </a:defRPr>
            </a:lvl3pPr>
            <a:lvl4pPr>
              <a:defRPr sz="1600" b="1">
                <a:latin typeface="Arial Narrow" pitchFamily="34" charset="0"/>
              </a:defRPr>
            </a:lvl4pPr>
            <a:lvl5pPr>
              <a:defRPr sz="1600" b="1">
                <a:latin typeface="Arial Narrow" pitchFamily="34" charset="0"/>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obsah 5"/>
          <p:cNvSpPr>
            <a:spLocks noGrp="1"/>
          </p:cNvSpPr>
          <p:nvPr>
            <p:ph sz="quarter" idx="4"/>
          </p:nvPr>
        </p:nvSpPr>
        <p:spPr>
          <a:xfrm>
            <a:off x="4648200" y="3938588"/>
            <a:ext cx="4038600" cy="2187575"/>
          </a:xfrm>
        </p:spPr>
        <p:txBody>
          <a:bodyPr/>
          <a:lstStyle>
            <a:lvl1pPr>
              <a:defRPr sz="2400" b="1">
                <a:latin typeface="Arial Narrow" pitchFamily="34" charset="0"/>
              </a:defRPr>
            </a:lvl1pPr>
            <a:lvl2pPr>
              <a:defRPr sz="2000" b="1">
                <a:latin typeface="Arial Narrow" pitchFamily="34" charset="0"/>
              </a:defRPr>
            </a:lvl2pPr>
            <a:lvl3pPr>
              <a:defRPr sz="1800" b="1">
                <a:latin typeface="Arial Narrow" pitchFamily="34" charset="0"/>
              </a:defRPr>
            </a:lvl3pPr>
            <a:lvl4pPr>
              <a:defRPr sz="1600" b="1">
                <a:latin typeface="Arial Narrow" pitchFamily="34" charset="0"/>
              </a:defRPr>
            </a:lvl4pPr>
            <a:lvl5pPr>
              <a:defRPr sz="1600" b="1">
                <a:latin typeface="Arial Narrow" pitchFamily="34" charset="0"/>
              </a:defRPr>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Rectangle 4"/>
          <p:cNvSpPr>
            <a:spLocks noGrp="1" noChangeArrowheads="1"/>
          </p:cNvSpPr>
          <p:nvPr>
            <p:ph type="dt" sz="half" idx="10"/>
          </p:nvPr>
        </p:nvSpPr>
        <p:spPr/>
        <p:txBody>
          <a:bodyPr/>
          <a:lstStyle>
            <a:lvl1pPr>
              <a:defRPr/>
            </a:lvl1pPr>
          </a:lstStyle>
          <a:p>
            <a:pPr>
              <a:defRPr/>
            </a:pPr>
            <a:fld id="{A6A57E2D-2F7B-4D60-91F1-8CD12BB37D6E}" type="datetime1">
              <a:rPr lang="cs-CZ" smtClean="0"/>
              <a:pPr>
                <a:defRPr/>
              </a:pPr>
              <a:t>28.11.2017</a:t>
            </a:fld>
            <a:endParaRPr lang="cs-CZ"/>
          </a:p>
        </p:txBody>
      </p:sp>
      <p:sp>
        <p:nvSpPr>
          <p:cNvPr id="8" name="Rectangle 5"/>
          <p:cNvSpPr>
            <a:spLocks noGrp="1" noChangeArrowheads="1"/>
          </p:cNvSpPr>
          <p:nvPr>
            <p:ph type="ftr" sz="quarter" idx="11"/>
          </p:nvPr>
        </p:nvSpPr>
        <p:spPr/>
        <p:txBody>
          <a:bodyPr/>
          <a:lstStyle>
            <a:lvl1pPr>
              <a:defRPr/>
            </a:lvl1pPr>
          </a:lstStyle>
          <a:p>
            <a:pPr>
              <a:defRPr/>
            </a:pPr>
            <a:endParaRPr lang="cs-CZ"/>
          </a:p>
        </p:txBody>
      </p:sp>
      <p:sp>
        <p:nvSpPr>
          <p:cNvPr id="9" name="Rectangle 6"/>
          <p:cNvSpPr>
            <a:spLocks noGrp="1" noChangeArrowheads="1"/>
          </p:cNvSpPr>
          <p:nvPr>
            <p:ph type="sldNum" sz="quarter" idx="12"/>
          </p:nvPr>
        </p:nvSpPr>
        <p:spPr/>
        <p:txBody>
          <a:bodyPr/>
          <a:lstStyle>
            <a:lvl1pPr>
              <a:defRPr/>
            </a:lvl1pPr>
          </a:lstStyle>
          <a:p>
            <a:pPr>
              <a:defRPr/>
            </a:pPr>
            <a:fld id="{403CCDA5-FEA1-4C6C-9F69-9144D6BAB9F5}" type="slidenum">
              <a:rPr lang="cs-CZ"/>
              <a:pPr>
                <a:defRPr/>
              </a:pPr>
              <a:t>‹#›</a:t>
            </a:fld>
            <a:endParaRPr lang="cs-CZ"/>
          </a:p>
        </p:txBody>
      </p:sp>
    </p:spTree>
    <p:extLst>
      <p:ext uri="{BB962C8B-B14F-4D97-AF65-F5344CB8AC3E}">
        <p14:creationId xmlns:p14="http://schemas.microsoft.com/office/powerpoint/2010/main" xmlns="" val="106443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F2CA7D6-A224-42A8-BFB4-38EBB292DB59}" type="slidenum">
              <a:rPr lang="cs-CZ" altLang="cs-CZ"/>
              <a:pPr>
                <a:defRPr/>
              </a:pPr>
              <a:t>‹#›</a:t>
            </a:fld>
            <a:endParaRPr lang="cs-CZ" altLang="cs-CZ"/>
          </a:p>
        </p:txBody>
      </p:sp>
    </p:spTree>
    <p:extLst>
      <p:ext uri="{BB962C8B-B14F-4D97-AF65-F5344CB8AC3E}">
        <p14:creationId xmlns:p14="http://schemas.microsoft.com/office/powerpoint/2010/main" xmlns="" val="59261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EDF5323-A646-4BF2-B7E2-B695E8ABFBD6}" type="slidenum">
              <a:rPr lang="cs-CZ" altLang="cs-CZ"/>
              <a:pPr>
                <a:defRPr/>
              </a:pPr>
              <a:t>‹#›</a:t>
            </a:fld>
            <a:endParaRPr lang="cs-CZ" altLang="cs-CZ"/>
          </a:p>
        </p:txBody>
      </p:sp>
    </p:spTree>
    <p:extLst>
      <p:ext uri="{BB962C8B-B14F-4D97-AF65-F5344CB8AC3E}">
        <p14:creationId xmlns:p14="http://schemas.microsoft.com/office/powerpoint/2010/main" xmlns="" val="157324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76396326-FDD9-4985-9BF0-FF2ECA7450DA}" type="slidenum">
              <a:rPr lang="cs-CZ" altLang="cs-CZ"/>
              <a:pPr>
                <a:defRPr/>
              </a:pPr>
              <a:t>‹#›</a:t>
            </a:fld>
            <a:endParaRPr lang="cs-CZ" altLang="cs-CZ"/>
          </a:p>
        </p:txBody>
      </p:sp>
    </p:spTree>
    <p:extLst>
      <p:ext uri="{BB962C8B-B14F-4D97-AF65-F5344CB8AC3E}">
        <p14:creationId xmlns:p14="http://schemas.microsoft.com/office/powerpoint/2010/main" xmlns="" val="141731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0BD4B350-5A07-4964-A023-3356F3954990}" type="slidenum">
              <a:rPr lang="cs-CZ" altLang="cs-CZ"/>
              <a:pPr>
                <a:defRPr/>
              </a:pPr>
              <a:t>‹#›</a:t>
            </a:fld>
            <a:endParaRPr lang="cs-CZ" altLang="cs-CZ"/>
          </a:p>
        </p:txBody>
      </p:sp>
    </p:spTree>
    <p:extLst>
      <p:ext uri="{BB962C8B-B14F-4D97-AF65-F5344CB8AC3E}">
        <p14:creationId xmlns:p14="http://schemas.microsoft.com/office/powerpoint/2010/main" xmlns="" val="27648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BFE2E52B-DDF2-44E8-953B-9316E65D493E}" type="slidenum">
              <a:rPr lang="cs-CZ" altLang="cs-CZ"/>
              <a:pPr>
                <a:defRPr/>
              </a:pPr>
              <a:t>‹#›</a:t>
            </a:fld>
            <a:endParaRPr lang="cs-CZ" altLang="cs-CZ"/>
          </a:p>
        </p:txBody>
      </p:sp>
    </p:spTree>
    <p:extLst>
      <p:ext uri="{BB962C8B-B14F-4D97-AF65-F5344CB8AC3E}">
        <p14:creationId xmlns:p14="http://schemas.microsoft.com/office/powerpoint/2010/main" xmlns="" val="42317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293129B2-2F77-43BD-BA4F-90111FF17E1C}" type="slidenum">
              <a:rPr lang="cs-CZ" altLang="cs-CZ"/>
              <a:pPr>
                <a:defRPr/>
              </a:pPr>
              <a:t>‹#›</a:t>
            </a:fld>
            <a:endParaRPr lang="cs-CZ" altLang="cs-CZ"/>
          </a:p>
        </p:txBody>
      </p:sp>
    </p:spTree>
    <p:extLst>
      <p:ext uri="{BB962C8B-B14F-4D97-AF65-F5344CB8AC3E}">
        <p14:creationId xmlns:p14="http://schemas.microsoft.com/office/powerpoint/2010/main" xmlns="" val="372526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82B4F614-6154-4F22-916E-88AA389F5742}" type="slidenum">
              <a:rPr lang="cs-CZ" altLang="cs-CZ"/>
              <a:pPr>
                <a:defRPr/>
              </a:pPr>
              <a:t>‹#›</a:t>
            </a:fld>
            <a:endParaRPr lang="cs-CZ" altLang="cs-CZ"/>
          </a:p>
        </p:txBody>
      </p:sp>
    </p:spTree>
    <p:extLst>
      <p:ext uri="{BB962C8B-B14F-4D97-AF65-F5344CB8AC3E}">
        <p14:creationId xmlns:p14="http://schemas.microsoft.com/office/powerpoint/2010/main" xmlns="" val="378578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561F977-CD12-4F04-93D3-632881E098A1}" type="slidenum">
              <a:rPr lang="cs-CZ" altLang="cs-CZ"/>
              <a:pPr>
                <a:defRPr/>
              </a:pPr>
              <a:t>‹#›</a:t>
            </a:fld>
            <a:endParaRPr lang="cs-CZ" altLang="cs-CZ"/>
          </a:p>
        </p:txBody>
      </p:sp>
    </p:spTree>
    <p:extLst>
      <p:ext uri="{BB962C8B-B14F-4D97-AF65-F5344CB8AC3E}">
        <p14:creationId xmlns:p14="http://schemas.microsoft.com/office/powerpoint/2010/main" xmlns="" val="420833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913F4D2-104A-4780-AFA3-26C10429D25C}"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Narrow" pitchFamily="34" charset="0"/>
        </a:defRPr>
      </a:lvl2pPr>
      <a:lvl3pPr algn="ctr" rtl="0" eaLnBrk="0" fontAlgn="base" hangingPunct="0">
        <a:spcBef>
          <a:spcPct val="0"/>
        </a:spcBef>
        <a:spcAft>
          <a:spcPct val="0"/>
        </a:spcAft>
        <a:defRPr sz="4400" b="1">
          <a:solidFill>
            <a:schemeClr val="accent2"/>
          </a:solidFill>
          <a:latin typeface="Arial Narrow" pitchFamily="34" charset="0"/>
        </a:defRPr>
      </a:lvl3pPr>
      <a:lvl4pPr algn="ctr" rtl="0" eaLnBrk="0" fontAlgn="base" hangingPunct="0">
        <a:spcBef>
          <a:spcPct val="0"/>
        </a:spcBef>
        <a:spcAft>
          <a:spcPct val="0"/>
        </a:spcAft>
        <a:defRPr sz="4400" b="1">
          <a:solidFill>
            <a:schemeClr val="accent2"/>
          </a:solidFill>
          <a:latin typeface="Arial Narrow" pitchFamily="34" charset="0"/>
        </a:defRPr>
      </a:lvl4pPr>
      <a:lvl5pPr algn="ctr" rtl="0" eaLnBrk="0" fontAlgn="base" hangingPunct="0">
        <a:spcBef>
          <a:spcPct val="0"/>
        </a:spcBef>
        <a:spcAft>
          <a:spcPct val="0"/>
        </a:spcAft>
        <a:defRPr sz="4400" b="1">
          <a:solidFill>
            <a:schemeClr val="accent2"/>
          </a:solidFill>
          <a:latin typeface="Arial Narrow" pitchFamily="34" charset="0"/>
        </a:defRPr>
      </a:lvl5pPr>
      <a:lvl6pPr marL="457200" algn="ctr" rtl="0" fontAlgn="base">
        <a:spcBef>
          <a:spcPct val="0"/>
        </a:spcBef>
        <a:spcAft>
          <a:spcPct val="0"/>
        </a:spcAft>
        <a:defRPr sz="4400" b="1">
          <a:solidFill>
            <a:schemeClr val="accent2"/>
          </a:solidFill>
          <a:latin typeface="Arial Narrow" pitchFamily="34" charset="0"/>
        </a:defRPr>
      </a:lvl6pPr>
      <a:lvl7pPr marL="914400" algn="ctr" rtl="0" fontAlgn="base">
        <a:spcBef>
          <a:spcPct val="0"/>
        </a:spcBef>
        <a:spcAft>
          <a:spcPct val="0"/>
        </a:spcAft>
        <a:defRPr sz="4400" b="1">
          <a:solidFill>
            <a:schemeClr val="accent2"/>
          </a:solidFill>
          <a:latin typeface="Arial Narrow" pitchFamily="34" charset="0"/>
        </a:defRPr>
      </a:lvl7pPr>
      <a:lvl8pPr marL="1371600" algn="ctr" rtl="0" fontAlgn="base">
        <a:spcBef>
          <a:spcPct val="0"/>
        </a:spcBef>
        <a:spcAft>
          <a:spcPct val="0"/>
        </a:spcAft>
        <a:defRPr sz="4400" b="1">
          <a:solidFill>
            <a:schemeClr val="accent2"/>
          </a:solidFill>
          <a:latin typeface="Arial Narrow" pitchFamily="34" charset="0"/>
        </a:defRPr>
      </a:lvl8pPr>
      <a:lvl9pPr marL="1828800" algn="ctr" rtl="0" fontAlgn="base">
        <a:spcBef>
          <a:spcPct val="0"/>
        </a:spcBef>
        <a:spcAft>
          <a:spcPct val="0"/>
        </a:spcAft>
        <a:defRPr sz="4400" b="1">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q"/>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800" b="1">
          <a:solidFill>
            <a:srgbClr val="FF0000"/>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Graf_aplikace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vit.richter@nkp.cz" TargetMode="External"/><Relationship Id="rId2" Type="http://schemas.openxmlformats.org/officeDocument/2006/relationships/hyperlink" Target="http://www.benchmarkingknihoven.cz/" TargetMode="External"/><Relationship Id="rId1" Type="http://schemas.openxmlformats.org/officeDocument/2006/relationships/slideLayout" Target="../slideLayouts/slideLayout2.xml"/><Relationship Id="rId4" Type="http://schemas.openxmlformats.org/officeDocument/2006/relationships/hyperlink" Target="mailto:Vladana.Pillerova@nkp.cz"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55576" y="1196752"/>
            <a:ext cx="7772400" cy="1992313"/>
          </a:xfrm>
        </p:spPr>
        <p:txBody>
          <a:bodyPr/>
          <a:lstStyle/>
          <a:p>
            <a:pPr eaLnBrk="1" hangingPunct="1"/>
            <a:r>
              <a:rPr lang="cs-CZ" sz="4000" i="1" dirty="0" smtClean="0"/>
              <a:t>K čemu je užitečná statistika?</a:t>
            </a:r>
            <a:br>
              <a:rPr lang="cs-CZ" sz="4000" i="1" dirty="0" smtClean="0"/>
            </a:br>
            <a:r>
              <a:rPr lang="cs-CZ" sz="4000" i="1" dirty="0"/>
              <a:t/>
            </a:r>
            <a:br>
              <a:rPr lang="cs-CZ" sz="4000" i="1" dirty="0"/>
            </a:br>
            <a:r>
              <a:rPr lang="cs-CZ" sz="4000" i="1" dirty="0" smtClean="0"/>
              <a:t>Jak využít statistická data?</a:t>
            </a:r>
          </a:p>
        </p:txBody>
      </p:sp>
      <p:sp>
        <p:nvSpPr>
          <p:cNvPr id="8195" name="Rectangle 3"/>
          <p:cNvSpPr>
            <a:spLocks noGrp="1" noChangeArrowheads="1"/>
          </p:cNvSpPr>
          <p:nvPr>
            <p:ph type="subTitle" idx="1"/>
          </p:nvPr>
        </p:nvSpPr>
        <p:spPr>
          <a:xfrm>
            <a:off x="1328738" y="4794250"/>
            <a:ext cx="6400800" cy="2063750"/>
          </a:xfrm>
        </p:spPr>
        <p:txBody>
          <a:bodyPr/>
          <a:lstStyle/>
          <a:p>
            <a:pPr eaLnBrk="1" hangingPunct="1"/>
            <a:r>
              <a:rPr lang="cs-CZ" altLang="cs-CZ" sz="1200" i="1" dirty="0" smtClean="0"/>
              <a:t>28. 11. 2017</a:t>
            </a:r>
          </a:p>
          <a:p>
            <a:pPr eaLnBrk="1" hangingPunct="1"/>
            <a:r>
              <a:rPr lang="cs-CZ" altLang="cs-CZ" sz="1200" i="1" dirty="0" smtClean="0"/>
              <a:t>Pardubice</a:t>
            </a:r>
            <a:endParaRPr lang="cs-CZ" altLang="cs-CZ" sz="1200" i="1" dirty="0"/>
          </a:p>
          <a:p>
            <a:pPr eaLnBrk="1" hangingPunct="1"/>
            <a:endParaRPr lang="cs-CZ" altLang="cs-CZ" sz="1200" i="1" dirty="0" smtClean="0"/>
          </a:p>
          <a:p>
            <a:pPr eaLnBrk="1" hangingPunct="1"/>
            <a:r>
              <a:rPr lang="cs-CZ" altLang="cs-CZ" sz="1200" i="1" dirty="0" smtClean="0"/>
              <a:t>Vít </a:t>
            </a:r>
            <a:r>
              <a:rPr lang="cs-CZ" altLang="cs-CZ" sz="1200" i="1" dirty="0"/>
              <a:t>Richter</a:t>
            </a:r>
          </a:p>
          <a:p>
            <a:pPr eaLnBrk="1" hangingPunct="1"/>
            <a:r>
              <a:rPr lang="cs-CZ" altLang="cs-CZ" sz="1200" i="1" dirty="0"/>
              <a:t>Národní knihovna </a:t>
            </a:r>
            <a:r>
              <a:rPr lang="cs-CZ" altLang="cs-CZ" sz="1200" i="1" dirty="0" smtClean="0"/>
              <a:t>ČR</a:t>
            </a:r>
          </a:p>
          <a:p>
            <a:pPr eaLnBrk="1" hangingPunct="1"/>
            <a:r>
              <a:rPr lang="cs-CZ" sz="1200" b="0" i="1" dirty="0"/>
              <a:t>vit.richter@nkp.cz</a:t>
            </a:r>
            <a:endParaRPr lang="cs-CZ" altLang="cs-CZ" sz="1200" i="1" dirty="0" smtClean="0"/>
          </a:p>
          <a:p>
            <a:pPr eaLnBrk="1" hangingPunct="1"/>
            <a:endParaRPr lang="cs-CZ" altLang="cs-CZ" sz="1200" i="1" dirty="0"/>
          </a:p>
          <a:p>
            <a:pPr eaLnBrk="1" hangingPunct="1"/>
            <a:endParaRPr lang="cs-CZ" sz="1200" dirty="0" smtClean="0">
              <a:solidFill>
                <a:schemeClr val="tx1"/>
              </a:solidFill>
            </a:endParaRPr>
          </a:p>
        </p:txBody>
      </p:sp>
      <p:sp>
        <p:nvSpPr>
          <p:cNvPr id="2" name="Zástupný symbol pro číslo snímku 1"/>
          <p:cNvSpPr>
            <a:spLocks noGrp="1"/>
          </p:cNvSpPr>
          <p:nvPr>
            <p:ph type="sldNum" sz="quarter" idx="12"/>
          </p:nvPr>
        </p:nvSpPr>
        <p:spPr/>
        <p:txBody>
          <a:bodyPr/>
          <a:lstStyle/>
          <a:p>
            <a:pPr>
              <a:defRPr/>
            </a:pPr>
            <a:fld id="{DC666626-1A7C-45B3-80EF-0A8015CF3803}" type="slidenum">
              <a:rPr lang="cs-CZ" smtClean="0"/>
              <a:pPr>
                <a:defRPr/>
              </a:pPr>
              <a:t>1</a:t>
            </a:fld>
            <a:endParaRPr lang="cs-CZ"/>
          </a:p>
        </p:txBody>
      </p:sp>
    </p:spTree>
    <p:extLst>
      <p:ext uri="{BB962C8B-B14F-4D97-AF65-F5344CB8AC3E}">
        <p14:creationId xmlns:p14="http://schemas.microsoft.com/office/powerpoint/2010/main" xmlns="" val="387887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Standard pro dobrou knihovnu</a:t>
            </a:r>
            <a:endParaRPr lang="cs-CZ" dirty="0"/>
          </a:p>
        </p:txBody>
      </p:sp>
      <p:pic>
        <p:nvPicPr>
          <p:cNvPr id="5" name="Zástupný symbol pro obsah 4"/>
          <p:cNvPicPr>
            <a:picLocks noGrp="1" noChangeAspect="1"/>
          </p:cNvPicPr>
          <p:nvPr>
            <p:ph sz="half" idx="1"/>
          </p:nvPr>
        </p:nvPicPr>
        <p:blipFill>
          <a:blip r:embed="rId2" cstate="print"/>
          <a:stretch>
            <a:fillRect/>
          </a:stretch>
        </p:blipFill>
        <p:spPr>
          <a:xfrm>
            <a:off x="395536" y="1567387"/>
            <a:ext cx="3402535" cy="4525963"/>
          </a:xfrm>
          <a:prstGeom prst="rect">
            <a:avLst/>
          </a:prstGeom>
        </p:spPr>
      </p:pic>
      <p:sp>
        <p:nvSpPr>
          <p:cNvPr id="4" name="Zástupný symbol pro obsah 3"/>
          <p:cNvSpPr>
            <a:spLocks noGrp="1"/>
          </p:cNvSpPr>
          <p:nvPr>
            <p:ph sz="half" idx="2"/>
          </p:nvPr>
        </p:nvSpPr>
        <p:spPr>
          <a:xfrm>
            <a:off x="4211960" y="1600200"/>
            <a:ext cx="4474840" cy="4525963"/>
          </a:xfrm>
        </p:spPr>
        <p:txBody>
          <a:bodyPr/>
          <a:lstStyle/>
          <a:p>
            <a:r>
              <a:rPr lang="cs-CZ" sz="2000" dirty="0" smtClean="0">
                <a:solidFill>
                  <a:srgbClr val="0070C0"/>
                </a:solidFill>
              </a:rPr>
              <a:t>Počet </a:t>
            </a:r>
            <a:r>
              <a:rPr lang="cs-CZ" sz="2000" dirty="0">
                <a:solidFill>
                  <a:srgbClr val="0070C0"/>
                </a:solidFill>
              </a:rPr>
              <a:t>hodin pro veřejnost/ týdně    </a:t>
            </a:r>
          </a:p>
          <a:p>
            <a:r>
              <a:rPr lang="cs-CZ" sz="2000" dirty="0">
                <a:solidFill>
                  <a:srgbClr val="0070C0"/>
                </a:solidFill>
              </a:rPr>
              <a:t>Obnova knihovního fondu</a:t>
            </a:r>
          </a:p>
          <a:p>
            <a:r>
              <a:rPr lang="cs-CZ" sz="2000" dirty="0">
                <a:solidFill>
                  <a:srgbClr val="0070C0"/>
                </a:solidFill>
              </a:rPr>
              <a:t>Výdaj na nákup KF/1 obyvatele</a:t>
            </a:r>
          </a:p>
          <a:p>
            <a:r>
              <a:rPr lang="cs-CZ" sz="2000" dirty="0">
                <a:solidFill>
                  <a:srgbClr val="0070C0"/>
                </a:solidFill>
              </a:rPr>
              <a:t>Počet PC s internetem</a:t>
            </a:r>
          </a:p>
          <a:p>
            <a:r>
              <a:rPr lang="cs-CZ" sz="2000" dirty="0">
                <a:solidFill>
                  <a:srgbClr val="0070C0"/>
                </a:solidFill>
              </a:rPr>
              <a:t>Počet studijních </a:t>
            </a:r>
            <a:r>
              <a:rPr lang="cs-CZ" sz="2000" dirty="0" smtClean="0">
                <a:solidFill>
                  <a:srgbClr val="0070C0"/>
                </a:solidFill>
              </a:rPr>
              <a:t>míst</a:t>
            </a:r>
          </a:p>
          <a:p>
            <a:r>
              <a:rPr lang="cs-CZ" sz="2000" dirty="0"/>
              <a:t>Dostupnost VKIS všem bez rozdílu</a:t>
            </a:r>
          </a:p>
          <a:p>
            <a:r>
              <a:rPr lang="cs-CZ" sz="2000" dirty="0"/>
              <a:t>Dostupnost VKIS pro menšiny</a:t>
            </a:r>
          </a:p>
          <a:p>
            <a:r>
              <a:rPr lang="cs-CZ" sz="2000" dirty="0"/>
              <a:t>Dostupnost webové stránky knihovny</a:t>
            </a:r>
          </a:p>
          <a:p>
            <a:r>
              <a:rPr lang="cs-CZ" sz="2000" dirty="0"/>
              <a:t>Docházková vzdálenost</a:t>
            </a:r>
          </a:p>
          <a:p>
            <a:r>
              <a:rPr lang="cs-CZ" sz="2000" dirty="0"/>
              <a:t>Vzdělávání pracovníků</a:t>
            </a:r>
          </a:p>
          <a:p>
            <a:r>
              <a:rPr lang="cs-CZ" sz="2000" dirty="0"/>
              <a:t>Sledování spokojenosti uživatelů</a:t>
            </a:r>
            <a:endParaRPr lang="cs-CZ" sz="2000" dirty="0" smtClean="0"/>
          </a:p>
          <a:p>
            <a:pPr marL="457200" lvl="1" indent="0" eaLnBrk="1" hangingPunct="1">
              <a:spcBef>
                <a:spcPct val="0"/>
              </a:spcBef>
              <a:buClrTx/>
              <a:buNone/>
            </a:pPr>
            <a:endParaRPr lang="cs-CZ" sz="1800" dirty="0"/>
          </a:p>
          <a:p>
            <a:endParaRPr lang="cs-CZ" sz="2000" dirty="0"/>
          </a:p>
        </p:txBody>
      </p:sp>
    </p:spTree>
    <p:extLst>
      <p:ext uri="{BB962C8B-B14F-4D97-AF65-F5344CB8AC3E}">
        <p14:creationId xmlns:p14="http://schemas.microsoft.com/office/powerpoint/2010/main" xmlns="" val="1130159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457200" y="274638"/>
            <a:ext cx="8229600" cy="634082"/>
          </a:xfrm>
        </p:spPr>
        <p:txBody>
          <a:bodyPr/>
          <a:lstStyle/>
          <a:p>
            <a:r>
              <a:rPr lang="cs-CZ" dirty="0"/>
              <a:t>Jaká je „dobrá“ knihovna?</a:t>
            </a:r>
            <a:endParaRPr lang="cs-CZ" sz="4800" dirty="0" smtClean="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4280282655"/>
              </p:ext>
            </p:extLst>
          </p:nvPr>
        </p:nvGraphicFramePr>
        <p:xfrm>
          <a:off x="107504" y="1124744"/>
          <a:ext cx="8856984"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ovéPole 1"/>
          <p:cNvSpPr txBox="1"/>
          <p:nvPr/>
        </p:nvSpPr>
        <p:spPr>
          <a:xfrm>
            <a:off x="6923783" y="4005064"/>
            <a:ext cx="2016224" cy="1569660"/>
          </a:xfrm>
          <a:prstGeom prst="rect">
            <a:avLst/>
          </a:prstGeom>
          <a:solidFill>
            <a:srgbClr val="0070C0"/>
          </a:solidFill>
        </p:spPr>
        <p:txBody>
          <a:bodyPr wrap="square" rtlCol="0">
            <a:spAutoFit/>
          </a:bodyPr>
          <a:lstStyle/>
          <a:p>
            <a:pPr algn="ctr"/>
            <a:r>
              <a:rPr lang="cs-CZ" sz="2400" b="1" dirty="0" smtClean="0">
                <a:solidFill>
                  <a:schemeClr val="bg1"/>
                </a:solidFill>
                <a:latin typeface="+mj-lt"/>
              </a:rPr>
              <a:t>Kulturní,</a:t>
            </a:r>
          </a:p>
          <a:p>
            <a:pPr algn="ctr"/>
            <a:r>
              <a:rPr lang="cs-CZ" sz="2400" b="1" dirty="0" smtClean="0">
                <a:solidFill>
                  <a:schemeClr val="bg1"/>
                </a:solidFill>
                <a:latin typeface="+mj-lt"/>
              </a:rPr>
              <a:t>vzdělávací,</a:t>
            </a:r>
          </a:p>
          <a:p>
            <a:pPr algn="ctr"/>
            <a:r>
              <a:rPr lang="cs-CZ" sz="2400" b="1" dirty="0" smtClean="0">
                <a:solidFill>
                  <a:schemeClr val="bg1"/>
                </a:solidFill>
                <a:latin typeface="+mj-lt"/>
              </a:rPr>
              <a:t>komunitní</a:t>
            </a:r>
          </a:p>
          <a:p>
            <a:pPr algn="ctr"/>
            <a:r>
              <a:rPr lang="cs-CZ" sz="2400" b="1" dirty="0" smtClean="0">
                <a:solidFill>
                  <a:schemeClr val="bg1"/>
                </a:solidFill>
                <a:latin typeface="+mj-lt"/>
              </a:rPr>
              <a:t>aktivity???</a:t>
            </a:r>
            <a:endParaRPr lang="cs-CZ" sz="2400" b="1" dirty="0">
              <a:solidFill>
                <a:schemeClr val="bg1"/>
              </a:solidFill>
              <a:latin typeface="+mj-lt"/>
            </a:endParaRPr>
          </a:p>
        </p:txBody>
      </p:sp>
      <p:sp>
        <p:nvSpPr>
          <p:cNvPr id="5" name="TextovéPole 4"/>
          <p:cNvSpPr txBox="1"/>
          <p:nvPr/>
        </p:nvSpPr>
        <p:spPr>
          <a:xfrm>
            <a:off x="6923783" y="5710664"/>
            <a:ext cx="2016224" cy="830997"/>
          </a:xfrm>
          <a:prstGeom prst="rect">
            <a:avLst/>
          </a:prstGeom>
          <a:solidFill>
            <a:srgbClr val="0070C0"/>
          </a:solidFill>
        </p:spPr>
        <p:txBody>
          <a:bodyPr wrap="square" rtlCol="0">
            <a:spAutoFit/>
          </a:bodyPr>
          <a:lstStyle/>
          <a:p>
            <a:pPr algn="ctr"/>
            <a:r>
              <a:rPr lang="cs-CZ" sz="2400" b="1" dirty="0" smtClean="0">
                <a:solidFill>
                  <a:schemeClr val="bg1"/>
                </a:solidFill>
                <a:latin typeface="+mj-lt"/>
              </a:rPr>
              <a:t>Personální zajištění???</a:t>
            </a:r>
            <a:endParaRPr lang="cs-CZ" sz="2400" b="1" dirty="0">
              <a:solidFill>
                <a:schemeClr val="bg1"/>
              </a:solidFill>
              <a:latin typeface="+mj-lt"/>
            </a:endParaRPr>
          </a:p>
        </p:txBody>
      </p:sp>
    </p:spTree>
    <p:extLst>
      <p:ext uri="{BB962C8B-B14F-4D97-AF65-F5344CB8AC3E}">
        <p14:creationId xmlns:p14="http://schemas.microsoft.com/office/powerpoint/2010/main" xmlns="" val="20670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dirty="0" err="1" smtClean="0"/>
              <a:t>Benchmarking</a:t>
            </a:r>
            <a:r>
              <a:rPr lang="cs-CZ" dirty="0" smtClean="0"/>
              <a:t> knihoven</a:t>
            </a:r>
            <a:endParaRPr lang="cs-CZ" dirty="0"/>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xmlns="" val="3827483639"/>
              </p:ext>
            </p:extLst>
          </p:nvPr>
        </p:nvGraphicFramePr>
        <p:xfrm>
          <a:off x="1204727" y="1600200"/>
          <a:ext cx="6734545" cy="4525963"/>
        </p:xfrm>
        <a:graphic>
          <a:graphicData uri="http://schemas.openxmlformats.org/presentationml/2006/ole">
            <p:oleObj spid="_x0000_s74812" name="Graf" r:id="rId3" imgW="11791974" imgH="7924740" progId="Excel.Chart.8">
              <p:embed/>
            </p:oleObj>
          </a:graphicData>
        </a:graphic>
      </p:graphicFrame>
      <p:sp>
        <p:nvSpPr>
          <p:cNvPr id="6" name="Line 10"/>
          <p:cNvSpPr>
            <a:spLocks noChangeShapeType="1"/>
          </p:cNvSpPr>
          <p:nvPr/>
        </p:nvSpPr>
        <p:spPr bwMode="auto">
          <a:xfrm>
            <a:off x="2559885" y="1580803"/>
            <a:ext cx="2736304" cy="936104"/>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
        <p:nvSpPr>
          <p:cNvPr id="7" name="Line 14"/>
          <p:cNvSpPr>
            <a:spLocks noChangeShapeType="1"/>
          </p:cNvSpPr>
          <p:nvPr/>
        </p:nvSpPr>
        <p:spPr bwMode="auto">
          <a:xfrm>
            <a:off x="2559885" y="1652812"/>
            <a:ext cx="1368152" cy="2448272"/>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
        <p:nvSpPr>
          <p:cNvPr id="8" name="Line 15"/>
          <p:cNvSpPr>
            <a:spLocks noChangeShapeType="1"/>
          </p:cNvSpPr>
          <p:nvPr/>
        </p:nvSpPr>
        <p:spPr bwMode="auto">
          <a:xfrm flipH="1">
            <a:off x="1767796" y="1580804"/>
            <a:ext cx="792087" cy="2232248"/>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
        <p:nvSpPr>
          <p:cNvPr id="9" name="Text Box 8"/>
          <p:cNvSpPr txBox="1">
            <a:spLocks noChangeArrowheads="1"/>
          </p:cNvSpPr>
          <p:nvPr/>
        </p:nvSpPr>
        <p:spPr bwMode="auto">
          <a:xfrm>
            <a:off x="7955694" y="3388521"/>
            <a:ext cx="131286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FF0000"/>
              </a:buClr>
              <a:buFont typeface="Wingdings" panose="05000000000000000000" pitchFamily="2" charset="2"/>
              <a:buChar char="q"/>
              <a:defRPr sz="32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Ø"/>
              <a:defRPr sz="2800" b="1">
                <a:solidFill>
                  <a:srgbClr val="FF0000"/>
                </a:solidFill>
                <a:latin typeface="Arial Narrow" panose="020B0606020202030204" pitchFamily="34" charset="0"/>
              </a:defRPr>
            </a:lvl2pPr>
            <a:lvl3pPr marL="1143000" indent="-228600">
              <a:spcBef>
                <a:spcPct val="20000"/>
              </a:spcBef>
              <a:buChar char="•"/>
              <a:defRPr sz="24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eaLnBrk="1" hangingPunct="1">
              <a:spcBef>
                <a:spcPct val="0"/>
              </a:spcBef>
              <a:buClrTx/>
              <a:buFontTx/>
              <a:buNone/>
            </a:pPr>
            <a:r>
              <a:rPr lang="cs-CZ" altLang="cs-CZ" sz="2000" dirty="0">
                <a:latin typeface="Calibri" panose="020F0502020204030204" pitchFamily="34" charset="0"/>
              </a:rPr>
              <a:t>Podle </a:t>
            </a:r>
          </a:p>
          <a:p>
            <a:pPr eaLnBrk="1" hangingPunct="1">
              <a:spcBef>
                <a:spcPct val="0"/>
              </a:spcBef>
              <a:buClrTx/>
              <a:buFontTx/>
              <a:buNone/>
            </a:pPr>
            <a:r>
              <a:rPr lang="cs-CZ" altLang="cs-CZ" sz="2000" dirty="0">
                <a:latin typeface="Calibri" panose="020F0502020204030204" pitchFamily="34" charset="0"/>
              </a:rPr>
              <a:t>předem</a:t>
            </a:r>
          </a:p>
          <a:p>
            <a:pPr eaLnBrk="1" hangingPunct="1">
              <a:spcBef>
                <a:spcPct val="0"/>
              </a:spcBef>
              <a:buClrTx/>
              <a:buFontTx/>
              <a:buNone/>
            </a:pPr>
            <a:r>
              <a:rPr lang="cs-CZ" altLang="cs-CZ" sz="2000" dirty="0">
                <a:latin typeface="Calibri" panose="020F0502020204030204" pitchFamily="34" charset="0"/>
              </a:rPr>
              <a:t>určeného</a:t>
            </a:r>
          </a:p>
          <a:p>
            <a:pPr eaLnBrk="1" hangingPunct="1">
              <a:spcBef>
                <a:spcPct val="0"/>
              </a:spcBef>
              <a:buClrTx/>
              <a:buFontTx/>
              <a:buNone/>
            </a:pPr>
            <a:r>
              <a:rPr lang="cs-CZ" altLang="cs-CZ" sz="2000" dirty="0">
                <a:latin typeface="Calibri" panose="020F0502020204030204" pitchFamily="34" charset="0"/>
              </a:rPr>
              <a:t>standardu</a:t>
            </a:r>
          </a:p>
        </p:txBody>
      </p:sp>
      <p:sp>
        <p:nvSpPr>
          <p:cNvPr id="11" name="Text Box 9"/>
          <p:cNvSpPr txBox="1">
            <a:spLocks noChangeArrowheads="1"/>
          </p:cNvSpPr>
          <p:nvPr/>
        </p:nvSpPr>
        <p:spPr bwMode="auto">
          <a:xfrm>
            <a:off x="3286511" y="1420206"/>
            <a:ext cx="1714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FF0000"/>
              </a:buClr>
              <a:buFont typeface="Wingdings" panose="05000000000000000000" pitchFamily="2" charset="2"/>
              <a:buChar char="q"/>
              <a:defRPr sz="3200" b="1">
                <a:solidFill>
                  <a:schemeClr val="tx1"/>
                </a:solidFill>
                <a:latin typeface="Arial Narrow" panose="020B0606020202030204" pitchFamily="34" charset="0"/>
              </a:defRPr>
            </a:lvl1pPr>
            <a:lvl2pPr marL="742950" indent="-285750">
              <a:spcBef>
                <a:spcPct val="20000"/>
              </a:spcBef>
              <a:buClr>
                <a:schemeClr val="accent2"/>
              </a:buClr>
              <a:buFont typeface="Wingdings" panose="05000000000000000000" pitchFamily="2" charset="2"/>
              <a:buChar char="Ø"/>
              <a:defRPr sz="2800" b="1">
                <a:solidFill>
                  <a:srgbClr val="FF0000"/>
                </a:solidFill>
                <a:latin typeface="Arial Narrow" panose="020B0606020202030204" pitchFamily="34" charset="0"/>
              </a:defRPr>
            </a:lvl2pPr>
            <a:lvl3pPr marL="1143000" indent="-228600">
              <a:spcBef>
                <a:spcPct val="20000"/>
              </a:spcBef>
              <a:buChar char="•"/>
              <a:defRPr sz="2400" b="1">
                <a:solidFill>
                  <a:schemeClr val="tx1"/>
                </a:solidFill>
                <a:latin typeface="Arial Narrow" panose="020B0606020202030204" pitchFamily="34" charset="0"/>
              </a:defRPr>
            </a:lvl3pPr>
            <a:lvl4pPr marL="1600200" indent="-228600">
              <a:spcBef>
                <a:spcPct val="20000"/>
              </a:spcBef>
              <a:buChar char="–"/>
              <a:defRPr sz="2000" b="1">
                <a:solidFill>
                  <a:schemeClr val="tx1"/>
                </a:solidFill>
                <a:latin typeface="Arial Narrow" panose="020B0606020202030204" pitchFamily="34" charset="0"/>
              </a:defRPr>
            </a:lvl4pPr>
            <a:lvl5pPr marL="2057400" indent="-228600">
              <a:spcBef>
                <a:spcPct val="20000"/>
              </a:spcBef>
              <a:buChar char="»"/>
              <a:defRPr sz="2000" b="1">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b="1">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b="1">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b="1">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b="1">
                <a:solidFill>
                  <a:schemeClr val="tx1"/>
                </a:solidFill>
                <a:latin typeface="Arial Narrow" panose="020B0606020202030204" pitchFamily="34" charset="0"/>
              </a:defRPr>
            </a:lvl9pPr>
          </a:lstStyle>
          <a:p>
            <a:pPr eaLnBrk="1" hangingPunct="1">
              <a:spcBef>
                <a:spcPct val="0"/>
              </a:spcBef>
              <a:buClrTx/>
              <a:buFontTx/>
              <a:buNone/>
            </a:pPr>
            <a:r>
              <a:rPr lang="cs-CZ" altLang="cs-CZ" sz="2000" dirty="0" err="1">
                <a:latin typeface="Calibri" panose="020F0502020204030204" pitchFamily="34" charset="0"/>
              </a:rPr>
              <a:t>Benchmarking</a:t>
            </a:r>
            <a:endParaRPr lang="cs-CZ" altLang="cs-CZ" sz="2000" dirty="0">
              <a:latin typeface="Calibri" panose="020F0502020204030204" pitchFamily="34" charset="0"/>
            </a:endParaRPr>
          </a:p>
        </p:txBody>
      </p:sp>
      <p:sp>
        <p:nvSpPr>
          <p:cNvPr id="12" name="Line 15"/>
          <p:cNvSpPr>
            <a:spLocks noChangeShapeType="1"/>
          </p:cNvSpPr>
          <p:nvPr/>
        </p:nvSpPr>
        <p:spPr bwMode="auto">
          <a:xfrm flipH="1">
            <a:off x="7740351" y="3068960"/>
            <a:ext cx="1080119"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Tree>
    <p:extLst>
      <p:ext uri="{BB962C8B-B14F-4D97-AF65-F5344CB8AC3E}">
        <p14:creationId xmlns:p14="http://schemas.microsoft.com/office/powerpoint/2010/main" xmlns="" val="9425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990600" y="2209800"/>
            <a:ext cx="2819400" cy="1562100"/>
          </a:xfrm>
          <a:prstGeom prst="rect">
            <a:avLst/>
          </a:prstGeom>
          <a:solidFill>
            <a:srgbClr val="8F8FFF">
              <a:alpha val="50195"/>
            </a:srgbClr>
          </a:solidFill>
          <a:ln w="9525">
            <a:solidFill>
              <a:srgbClr val="E5E5FF"/>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a:solidFill>
                  <a:schemeClr val="tx2"/>
                </a:solidFill>
                <a:latin typeface="Arial Narrow" pitchFamily="34" charset="0"/>
              </a:rPr>
              <a:t>CO </a:t>
            </a:r>
            <a:r>
              <a:rPr lang="cs-CZ" sz="2400">
                <a:solidFill>
                  <a:srgbClr val="FF0000"/>
                </a:solidFill>
                <a:latin typeface="Arial Narrow" pitchFamily="34" charset="0"/>
              </a:rPr>
              <a:t>MY</a:t>
            </a:r>
            <a:r>
              <a:rPr lang="cs-CZ" sz="2400">
                <a:solidFill>
                  <a:schemeClr val="tx2"/>
                </a:solidFill>
                <a:latin typeface="Arial Narrow" pitchFamily="34" charset="0"/>
              </a:rPr>
              <a:t> DĚLÁME?</a:t>
            </a:r>
            <a:br>
              <a:rPr lang="cs-CZ" sz="2400">
                <a:solidFill>
                  <a:schemeClr val="tx2"/>
                </a:solidFill>
                <a:latin typeface="Arial Narrow" pitchFamily="34" charset="0"/>
              </a:rPr>
            </a:br>
            <a:r>
              <a:rPr lang="cs-CZ" sz="2400">
                <a:solidFill>
                  <a:schemeClr val="tx2"/>
                </a:solidFill>
                <a:latin typeface="Arial Narrow" pitchFamily="34" charset="0"/>
              </a:rPr>
              <a:t>JAK TO </a:t>
            </a:r>
            <a:r>
              <a:rPr lang="cs-CZ" sz="2400">
                <a:solidFill>
                  <a:srgbClr val="FF0000"/>
                </a:solidFill>
                <a:latin typeface="Arial Narrow" pitchFamily="34" charset="0"/>
              </a:rPr>
              <a:t>MY</a:t>
            </a:r>
            <a:r>
              <a:rPr lang="cs-CZ" sz="2400">
                <a:solidFill>
                  <a:schemeClr val="tx2"/>
                </a:solidFill>
                <a:latin typeface="Arial Narrow" pitchFamily="34" charset="0"/>
              </a:rPr>
              <a:t> DĚLÁME?</a:t>
            </a:r>
          </a:p>
          <a:p>
            <a:pPr eaLnBrk="1" hangingPunct="1"/>
            <a:r>
              <a:rPr lang="cs-CZ" sz="2400">
                <a:solidFill>
                  <a:schemeClr val="tx2"/>
                </a:solidFill>
                <a:latin typeface="Arial Narrow" pitchFamily="34" charset="0"/>
              </a:rPr>
              <a:t>JAK DOBŘE TO </a:t>
            </a:r>
            <a:r>
              <a:rPr lang="cs-CZ" sz="2400">
                <a:solidFill>
                  <a:srgbClr val="FF0000"/>
                </a:solidFill>
                <a:latin typeface="Arial Narrow" pitchFamily="34" charset="0"/>
              </a:rPr>
              <a:t>MY</a:t>
            </a:r>
            <a:r>
              <a:rPr lang="cs-CZ" sz="2400">
                <a:solidFill>
                  <a:schemeClr val="tx2"/>
                </a:solidFill>
                <a:latin typeface="Arial Narrow" pitchFamily="34" charset="0"/>
              </a:rPr>
              <a:t> DĚLÁME?</a:t>
            </a:r>
          </a:p>
        </p:txBody>
      </p:sp>
      <p:sp>
        <p:nvSpPr>
          <p:cNvPr id="12291" name="Text Box 4"/>
          <p:cNvSpPr txBox="1">
            <a:spLocks noChangeArrowheads="1"/>
          </p:cNvSpPr>
          <p:nvPr/>
        </p:nvSpPr>
        <p:spPr bwMode="auto">
          <a:xfrm>
            <a:off x="5867400" y="2286000"/>
            <a:ext cx="2759075" cy="1562100"/>
          </a:xfrm>
          <a:prstGeom prst="rect">
            <a:avLst/>
          </a:prstGeom>
          <a:solidFill>
            <a:srgbClr val="33CC33">
              <a:alpha val="50195"/>
            </a:srgbClr>
          </a:solidFill>
          <a:ln w="9525">
            <a:solidFill>
              <a:srgbClr val="CCFFCC"/>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a:solidFill>
                  <a:schemeClr val="tx2"/>
                </a:solidFill>
                <a:latin typeface="Arial Narrow" pitchFamily="34" charset="0"/>
              </a:rPr>
              <a:t>CO DĚLAJÍ </a:t>
            </a:r>
            <a:r>
              <a:rPr lang="cs-CZ" sz="2400">
                <a:solidFill>
                  <a:srgbClr val="FF0000"/>
                </a:solidFill>
                <a:latin typeface="Arial Narrow" pitchFamily="34" charset="0"/>
              </a:rPr>
              <a:t>JINÍ</a:t>
            </a:r>
            <a:r>
              <a:rPr lang="cs-CZ" sz="2400">
                <a:solidFill>
                  <a:schemeClr val="tx2"/>
                </a:solidFill>
                <a:latin typeface="Arial Narrow" pitchFamily="34" charset="0"/>
              </a:rPr>
              <a:t>?</a:t>
            </a:r>
            <a:br>
              <a:rPr lang="cs-CZ" sz="2400">
                <a:solidFill>
                  <a:schemeClr val="tx2"/>
                </a:solidFill>
                <a:latin typeface="Arial Narrow" pitchFamily="34" charset="0"/>
              </a:rPr>
            </a:br>
            <a:r>
              <a:rPr lang="cs-CZ" sz="2400">
                <a:solidFill>
                  <a:schemeClr val="tx2"/>
                </a:solidFill>
                <a:latin typeface="Arial Narrow" pitchFamily="34" charset="0"/>
              </a:rPr>
              <a:t>JAK TO DĚLAJÍ </a:t>
            </a:r>
            <a:r>
              <a:rPr lang="cs-CZ" sz="2400">
                <a:solidFill>
                  <a:srgbClr val="FF0000"/>
                </a:solidFill>
                <a:latin typeface="Arial Narrow" pitchFamily="34" charset="0"/>
              </a:rPr>
              <a:t>JINÍ</a:t>
            </a:r>
            <a:r>
              <a:rPr lang="cs-CZ" sz="2400">
                <a:solidFill>
                  <a:schemeClr val="tx2"/>
                </a:solidFill>
                <a:latin typeface="Arial Narrow" pitchFamily="34" charset="0"/>
              </a:rPr>
              <a:t>?</a:t>
            </a:r>
          </a:p>
          <a:p>
            <a:pPr eaLnBrk="1" hangingPunct="1"/>
            <a:r>
              <a:rPr lang="cs-CZ" sz="2400">
                <a:solidFill>
                  <a:schemeClr val="tx2"/>
                </a:solidFill>
                <a:latin typeface="Arial Narrow" pitchFamily="34" charset="0"/>
              </a:rPr>
              <a:t>JAK DOBŘE TO </a:t>
            </a:r>
            <a:r>
              <a:rPr lang="cs-CZ" sz="2400">
                <a:solidFill>
                  <a:srgbClr val="FF0000"/>
                </a:solidFill>
                <a:latin typeface="Arial Narrow" pitchFamily="34" charset="0"/>
              </a:rPr>
              <a:t>JINÍ</a:t>
            </a:r>
            <a:r>
              <a:rPr lang="cs-CZ" sz="2400">
                <a:solidFill>
                  <a:schemeClr val="tx2"/>
                </a:solidFill>
                <a:latin typeface="Arial Narrow" pitchFamily="34" charset="0"/>
              </a:rPr>
              <a:t> DĚLAJÍ?</a:t>
            </a:r>
          </a:p>
        </p:txBody>
      </p:sp>
      <p:sp>
        <p:nvSpPr>
          <p:cNvPr id="12292" name="Text Box 5"/>
          <p:cNvSpPr txBox="1">
            <a:spLocks noChangeArrowheads="1"/>
          </p:cNvSpPr>
          <p:nvPr/>
        </p:nvSpPr>
        <p:spPr bwMode="auto">
          <a:xfrm>
            <a:off x="1219200" y="5791200"/>
            <a:ext cx="6858000" cy="466725"/>
          </a:xfrm>
          <a:prstGeom prst="rect">
            <a:avLst/>
          </a:prstGeom>
          <a:solidFill>
            <a:srgbClr val="00FFCC">
              <a:alpha val="50195"/>
            </a:srgbClr>
          </a:solidFill>
          <a:ln w="9525">
            <a:solidFill>
              <a:srgbClr val="CCFFFF"/>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cs-CZ" sz="2400">
                <a:solidFill>
                  <a:schemeClr val="tx2"/>
                </a:solidFill>
                <a:latin typeface="Arial Narrow" pitchFamily="34" charset="0"/>
              </a:rPr>
              <a:t>PŘÍLEŽITOSTI A NÁMĚTY KE ZLEPŠOVÁNÍ</a:t>
            </a:r>
          </a:p>
        </p:txBody>
      </p:sp>
      <p:sp>
        <p:nvSpPr>
          <p:cNvPr id="12293" name="Text Box 6"/>
          <p:cNvSpPr txBox="1">
            <a:spLocks noChangeArrowheads="1"/>
          </p:cNvSpPr>
          <p:nvPr/>
        </p:nvSpPr>
        <p:spPr bwMode="auto">
          <a:xfrm>
            <a:off x="3810000" y="4267200"/>
            <a:ext cx="2057400" cy="1016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cs-CZ" sz="2800">
                <a:solidFill>
                  <a:schemeClr val="tx2"/>
                </a:solidFill>
                <a:latin typeface="Arial Narrow" pitchFamily="34" charset="0"/>
              </a:rPr>
              <a:t>SROVNEJTE</a:t>
            </a:r>
            <a:br>
              <a:rPr lang="cs-CZ" sz="2800">
                <a:solidFill>
                  <a:schemeClr val="tx2"/>
                </a:solidFill>
                <a:latin typeface="Arial Narrow" pitchFamily="34" charset="0"/>
              </a:rPr>
            </a:br>
            <a:r>
              <a:rPr lang="cs-CZ" sz="2800">
                <a:solidFill>
                  <a:schemeClr val="tx2"/>
                </a:solidFill>
                <a:latin typeface="Arial Narrow" pitchFamily="34" charset="0"/>
              </a:rPr>
              <a:t>A UČTE</a:t>
            </a:r>
            <a:r>
              <a:rPr lang="cs-CZ">
                <a:solidFill>
                  <a:schemeClr val="tx2"/>
                </a:solidFill>
                <a:latin typeface="Arial Narrow" pitchFamily="34" charset="0"/>
              </a:rPr>
              <a:t> </a:t>
            </a:r>
            <a:r>
              <a:rPr lang="cs-CZ" sz="2800">
                <a:solidFill>
                  <a:schemeClr val="tx2"/>
                </a:solidFill>
                <a:latin typeface="Arial Narrow" pitchFamily="34" charset="0"/>
              </a:rPr>
              <a:t>SE</a:t>
            </a:r>
          </a:p>
        </p:txBody>
      </p:sp>
      <p:cxnSp>
        <p:nvCxnSpPr>
          <p:cNvPr id="12294" name="AutoShape 7"/>
          <p:cNvCxnSpPr>
            <a:cxnSpLocks noChangeShapeType="1"/>
            <a:stCxn id="12291" idx="2"/>
            <a:endCxn id="12293" idx="3"/>
          </p:cNvCxnSpPr>
          <p:nvPr/>
        </p:nvCxnSpPr>
        <p:spPr bwMode="auto">
          <a:xfrm rot="5400000">
            <a:off x="6093619" y="3621881"/>
            <a:ext cx="927100" cy="1379538"/>
          </a:xfrm>
          <a:prstGeom prst="bentConnector2">
            <a:avLst/>
          </a:prstGeom>
          <a:noFill/>
          <a:ln w="508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2295" name="AutoShape 8"/>
          <p:cNvCxnSpPr>
            <a:cxnSpLocks noChangeShapeType="1"/>
            <a:stCxn id="12290" idx="2"/>
            <a:endCxn id="12293" idx="1"/>
          </p:cNvCxnSpPr>
          <p:nvPr/>
        </p:nvCxnSpPr>
        <p:spPr bwMode="auto">
          <a:xfrm rot="16200000" flipH="1">
            <a:off x="2603500" y="3568700"/>
            <a:ext cx="1003300" cy="1409700"/>
          </a:xfrm>
          <a:prstGeom prst="bentConnector2">
            <a:avLst/>
          </a:prstGeom>
          <a:noFill/>
          <a:ln w="508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2296" name="AutoShape 9"/>
          <p:cNvCxnSpPr>
            <a:cxnSpLocks noChangeShapeType="1"/>
          </p:cNvCxnSpPr>
          <p:nvPr/>
        </p:nvCxnSpPr>
        <p:spPr bwMode="auto">
          <a:xfrm rot="5400000">
            <a:off x="4616450" y="5518150"/>
            <a:ext cx="520700" cy="0"/>
          </a:xfrm>
          <a:prstGeom prst="straightConnector1">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2297" name="Rectangle 10"/>
          <p:cNvSpPr>
            <a:spLocks noChangeArrowheads="1"/>
          </p:cNvSpPr>
          <p:nvPr/>
        </p:nvSpPr>
        <p:spPr bwMode="auto">
          <a:xfrm>
            <a:off x="251520" y="182563"/>
            <a:ext cx="864096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cs-CZ" sz="4400" b="1" dirty="0">
                <a:latin typeface="Arial Narrow" pitchFamily="34" charset="0"/>
              </a:rPr>
              <a:t>Co je BENCHMARKING</a:t>
            </a:r>
            <a:r>
              <a:rPr lang="cs-CZ" sz="4400" b="1" dirty="0" smtClean="0">
                <a:latin typeface="Arial Narrow" pitchFamily="34" charset="0"/>
              </a:rPr>
              <a:t>?</a:t>
            </a:r>
          </a:p>
          <a:p>
            <a:pPr algn="ctr"/>
            <a:r>
              <a:rPr lang="cs-CZ" sz="2000" b="1" dirty="0"/>
              <a:t>Metoda vzájemného </a:t>
            </a:r>
            <a:r>
              <a:rPr lang="cs-CZ" sz="2000" b="1" dirty="0" smtClean="0"/>
              <a:t>srovnávání, učení a zlepšování </a:t>
            </a:r>
            <a:r>
              <a:rPr lang="cs-CZ" sz="2000" b="1" dirty="0"/>
              <a:t>činnosti </a:t>
            </a:r>
            <a:r>
              <a:rPr lang="cs-CZ" sz="2000" b="1" dirty="0" smtClean="0"/>
              <a:t>knihoven</a:t>
            </a:r>
            <a:endParaRPr lang="cs-CZ" sz="4400" b="1" dirty="0">
              <a:latin typeface="Arial Narrow" pitchFamily="34" charset="0"/>
            </a:endParaRPr>
          </a:p>
        </p:txBody>
      </p:sp>
      <p:sp>
        <p:nvSpPr>
          <p:cNvPr id="12298" name="Text Box 11"/>
          <p:cNvSpPr txBox="1">
            <a:spLocks noChangeArrowheads="1"/>
          </p:cNvSpPr>
          <p:nvPr/>
        </p:nvSpPr>
        <p:spPr bwMode="auto">
          <a:xfrm>
            <a:off x="5795963" y="6583363"/>
            <a:ext cx="32035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1200">
                <a:latin typeface="Calibri" pitchFamily="34" charset="0"/>
              </a:rPr>
              <a:t>Převzato: A. Plášková: Benchmarking. VŠE</a:t>
            </a:r>
          </a:p>
        </p:txBody>
      </p:sp>
      <p:sp>
        <p:nvSpPr>
          <p:cNvPr id="23563" name="Zástupný symbol pro číslo snímku 10"/>
          <p:cNvSpPr>
            <a:spLocks noGrp="1"/>
          </p:cNvSpPr>
          <p:nvPr>
            <p:ph type="sldNum" sz="quarter" idx="12"/>
          </p:nvPr>
        </p:nvSpPr>
        <p:spPr/>
        <p:txBody>
          <a:bodyPr/>
          <a:lstStyle/>
          <a:p>
            <a:pPr>
              <a:defRPr/>
            </a:pPr>
            <a:fld id="{0A69AD90-0222-46F3-9775-F1AD02EAECDA}" type="slidenum">
              <a:rPr lang="cs-CZ"/>
              <a:pPr>
                <a:defRPr/>
              </a:pPr>
              <a:t>13</a:t>
            </a:fld>
            <a:endParaRPr lang="cs-CZ"/>
          </a:p>
        </p:txBody>
      </p:sp>
    </p:spTree>
    <p:extLst>
      <p:ext uri="{BB962C8B-B14F-4D97-AF65-F5344CB8AC3E}">
        <p14:creationId xmlns:p14="http://schemas.microsoft.com/office/powerpoint/2010/main" xmlns="" val="3204763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778098"/>
          </a:xfrm>
        </p:spPr>
        <p:txBody>
          <a:bodyPr/>
          <a:lstStyle/>
          <a:p>
            <a:r>
              <a:rPr lang="cs-CZ" dirty="0" smtClean="0"/>
              <a:t>Knihovny v </a:t>
            </a:r>
            <a:r>
              <a:rPr lang="cs-CZ" dirty="0" err="1" smtClean="0"/>
              <a:t>benchmarkingu</a:t>
            </a:r>
            <a:endParaRPr lang="cs-CZ" dirty="0"/>
          </a:p>
        </p:txBody>
      </p:sp>
      <p:sp>
        <p:nvSpPr>
          <p:cNvPr id="4" name="Zástupný symbol pro obsah 3"/>
          <p:cNvSpPr>
            <a:spLocks noGrp="1"/>
          </p:cNvSpPr>
          <p:nvPr>
            <p:ph sz="half" idx="2"/>
          </p:nvPr>
        </p:nvSpPr>
        <p:spPr/>
        <p:txBody>
          <a:bodyPr/>
          <a:lstStyle/>
          <a:p>
            <a:r>
              <a:rPr lang="cs-CZ" sz="2400" dirty="0" smtClean="0"/>
              <a:t>Výchozí předpoklad:</a:t>
            </a:r>
          </a:p>
          <a:p>
            <a:pPr lvl="1"/>
            <a:r>
              <a:rPr lang="cs-CZ" sz="2000" dirty="0" smtClean="0"/>
              <a:t>Knihovny obcí určité velikosti poskytují analogický objem služeb</a:t>
            </a:r>
          </a:p>
          <a:p>
            <a:endParaRPr lang="cs-CZ" sz="2400" dirty="0" smtClean="0"/>
          </a:p>
          <a:p>
            <a:r>
              <a:rPr lang="cs-CZ" sz="2400" dirty="0" smtClean="0"/>
              <a:t>Přepočet statistických ukazatelů k počtu obyvatel obce</a:t>
            </a:r>
          </a:p>
          <a:p>
            <a:pPr lvl="1"/>
            <a:r>
              <a:rPr lang="cs-CZ" sz="2000" dirty="0" smtClean="0"/>
              <a:t>Pro hodnocení se používají standardní statistické ukazatele</a:t>
            </a:r>
          </a:p>
          <a:p>
            <a:pPr lvl="1"/>
            <a:r>
              <a:rPr lang="cs-CZ" sz="2000" dirty="0" smtClean="0"/>
              <a:t>Problém: úplnost a kvalita dat</a:t>
            </a:r>
            <a:endParaRPr lang="cs-CZ" sz="2000" dirty="0"/>
          </a:p>
        </p:txBody>
      </p:sp>
      <p:pic>
        <p:nvPicPr>
          <p:cNvPr id="3" name="Zástupný symbol pro obsah 2"/>
          <p:cNvPicPr>
            <a:picLocks noGrp="1" noChangeAspect="1"/>
          </p:cNvPicPr>
          <p:nvPr>
            <p:ph sz="half" idx="1"/>
          </p:nvPr>
        </p:nvPicPr>
        <p:blipFill>
          <a:blip r:embed="rId2" cstate="print"/>
          <a:stretch>
            <a:fillRect/>
          </a:stretch>
        </p:blipFill>
        <p:spPr>
          <a:xfrm>
            <a:off x="251520" y="2132856"/>
            <a:ext cx="4291014" cy="3672408"/>
          </a:xfrm>
          <a:prstGeom prst="rect">
            <a:avLst/>
          </a:prstGeom>
        </p:spPr>
      </p:pic>
    </p:spTree>
    <p:extLst>
      <p:ext uri="{BB962C8B-B14F-4D97-AF65-F5344CB8AC3E}">
        <p14:creationId xmlns:p14="http://schemas.microsoft.com/office/powerpoint/2010/main" xmlns="" val="1684396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Sledujeme 35 indikátorů</a:t>
            </a:r>
            <a:endParaRPr lang="cs-CZ" dirty="0"/>
          </a:p>
        </p:txBody>
      </p:sp>
      <p:graphicFrame>
        <p:nvGraphicFramePr>
          <p:cNvPr id="9" name="Zástupný symbol pro obsah 8"/>
          <p:cNvGraphicFramePr>
            <a:graphicFrameLocks noGrp="1"/>
          </p:cNvGraphicFramePr>
          <p:nvPr>
            <p:ph idx="1"/>
            <p:extLst>
              <p:ext uri="{D42A27DB-BD31-4B8C-83A1-F6EECF244321}">
                <p14:modId xmlns:p14="http://schemas.microsoft.com/office/powerpoint/2010/main" xmlns="" val="2945400482"/>
              </p:ext>
            </p:extLst>
          </p:nvPr>
        </p:nvGraphicFramePr>
        <p:xfrm>
          <a:off x="457200" y="1600200"/>
          <a:ext cx="8229600" cy="5115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pPr algn="ctr" fontAlgn="ctr"/>
                      <a:r>
                        <a:rPr lang="cs-CZ" sz="1600" b="1" i="0" u="none" strike="noStrike" dirty="0">
                          <a:solidFill>
                            <a:schemeClr val="tx1"/>
                          </a:solidFill>
                          <a:effectLst/>
                          <a:latin typeface="Arial Narrow" panose="020B0606020202030204" pitchFamily="34" charset="0"/>
                        </a:rPr>
                        <a:t>Podmínky pro činnost knihovny </a:t>
                      </a:r>
                    </a:p>
                  </a:txBody>
                  <a:tcPr marL="9525" marR="9525" marT="9525" marB="0" anchor="ctr"/>
                </a:tc>
                <a:tc>
                  <a:txBody>
                    <a:bodyPr/>
                    <a:lstStyle/>
                    <a:p>
                      <a:pPr algn="ctr" fontAlgn="ctr"/>
                      <a:r>
                        <a:rPr lang="cs-CZ" sz="1600" b="1" i="0" u="none" strike="noStrike" dirty="0">
                          <a:solidFill>
                            <a:schemeClr val="bg1"/>
                          </a:solidFill>
                          <a:effectLst/>
                          <a:latin typeface="Arial Narrow" panose="020B0606020202030204" pitchFamily="34" charset="0"/>
                        </a:rPr>
                        <a:t>Uživatelé, služby </a:t>
                      </a:r>
                    </a:p>
                  </a:txBody>
                  <a:tcPr marL="9525" marR="9525" marT="9525" marB="0" anchor="ctr">
                    <a:solidFill>
                      <a:srgbClr val="00B050"/>
                    </a:solidFill>
                  </a:tcPr>
                </a:tc>
                <a:tc>
                  <a:txBody>
                    <a:bodyPr/>
                    <a:lstStyle/>
                    <a:p>
                      <a:pPr algn="ctr" fontAlgn="ctr"/>
                      <a:r>
                        <a:rPr lang="cs-CZ" sz="1600" b="1" i="0" u="none" strike="noStrike" dirty="0">
                          <a:solidFill>
                            <a:schemeClr val="bg1"/>
                          </a:solidFill>
                          <a:effectLst/>
                          <a:latin typeface="Arial Narrow" panose="020B0606020202030204" pitchFamily="34" charset="0"/>
                        </a:rPr>
                        <a:t>Financování, výdaje, efektivita </a:t>
                      </a:r>
                    </a:p>
                  </a:txBody>
                  <a:tcPr marL="9525" marR="9525" marT="9525" marB="0" anchor="ctr">
                    <a:solidFill>
                      <a:srgbClr val="FF0000"/>
                    </a:solidFill>
                  </a:tcPr>
                </a:tc>
                <a:extLst>
                  <a:ext uri="{0D108BD9-81ED-4DB2-BD59-A6C34878D82A}">
                    <a16:rowId xmlns:a16="http://schemas.microsoft.com/office/drawing/2014/main" xmlns="" val="10000"/>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KF/1000 </a:t>
                      </a:r>
                      <a:r>
                        <a:rPr lang="cs-CZ" sz="1200" b="1" i="0" u="none" strike="noStrike" dirty="0" smtClean="0">
                          <a:solidFill>
                            <a:srgbClr val="000000"/>
                          </a:solidFill>
                          <a:effectLst/>
                          <a:latin typeface="Arial Narrow" panose="020B0606020202030204" pitchFamily="34" charset="0"/>
                        </a:rPr>
                        <a:t>obyvatel</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chemeClr val="tx1"/>
                          </a:solidFill>
                          <a:effectLst/>
                          <a:latin typeface="Arial Narrow" panose="020B0606020202030204" pitchFamily="34" charset="0"/>
                        </a:rPr>
                        <a:t>% </a:t>
                      </a:r>
                      <a:r>
                        <a:rPr lang="cs-CZ" sz="1200" b="1" i="0" u="none" strike="noStrike" dirty="0" smtClean="0">
                          <a:solidFill>
                            <a:schemeClr val="tx1"/>
                          </a:solidFill>
                          <a:effectLst/>
                          <a:latin typeface="Arial Narrow" panose="020B0606020202030204" pitchFamily="34" charset="0"/>
                        </a:rPr>
                        <a:t>obsluhované populace</a:t>
                      </a:r>
                      <a:endParaRPr lang="cs-CZ" sz="12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chemeClr val="tx1"/>
                          </a:solidFill>
                          <a:effectLst/>
                          <a:latin typeface="Arial Narrow" panose="020B0606020202030204" pitchFamily="34" charset="0"/>
                        </a:rPr>
                        <a:t>Provozní náklady/1 návštěva</a:t>
                      </a:r>
                    </a:p>
                  </a:txBody>
                  <a:tcPr marL="9525" marR="9525" marT="9525" marB="0" anchor="ctr"/>
                </a:tc>
                <a:extLst>
                  <a:ext uri="{0D108BD9-81ED-4DB2-BD59-A6C34878D82A}">
                    <a16:rowId xmlns:a16="http://schemas.microsoft.com/office/drawing/2014/main" xmlns="" val="10001"/>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 obnovy KF</a:t>
                      </a:r>
                    </a:p>
                  </a:txBody>
                  <a:tcPr marL="9525" marR="9525" marT="9525" marB="0" anchor="ctr"/>
                </a:tc>
                <a:tc>
                  <a:txBody>
                    <a:bodyPr/>
                    <a:lstStyle/>
                    <a:p>
                      <a:pPr algn="l" fontAlgn="ctr"/>
                      <a:r>
                        <a:rPr lang="cs-CZ" sz="1200" b="1" i="0" u="none" strike="noStrike">
                          <a:solidFill>
                            <a:srgbClr val="000000"/>
                          </a:solidFill>
                          <a:effectLst/>
                          <a:latin typeface="Arial Narrow" panose="020B0606020202030204" pitchFamily="34" charset="0"/>
                        </a:rPr>
                        <a:t>% mládeže</a:t>
                      </a: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Provozní náklady/1 </a:t>
                      </a:r>
                      <a:r>
                        <a:rPr lang="cs-CZ" sz="1200" b="1" i="0" u="none" strike="noStrike" dirty="0" smtClean="0">
                          <a:solidFill>
                            <a:srgbClr val="000000"/>
                          </a:solidFill>
                          <a:effectLst/>
                          <a:latin typeface="Arial Narrow" panose="020B0606020202030204" pitchFamily="34" charset="0"/>
                        </a:rPr>
                        <a:t>obyvatele</a:t>
                      </a:r>
                      <a:endParaRPr lang="cs-CZ" sz="1200" b="1"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2"/>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Přírůstek/1000 </a:t>
                      </a:r>
                      <a:r>
                        <a:rPr lang="cs-CZ" sz="1200" b="1" i="0" u="none" strike="noStrike" dirty="0" smtClean="0">
                          <a:solidFill>
                            <a:srgbClr val="000000"/>
                          </a:solidFill>
                          <a:effectLst/>
                          <a:latin typeface="Arial Narrow" panose="020B0606020202030204" pitchFamily="34" charset="0"/>
                        </a:rPr>
                        <a:t>obyvatel</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Návštěvy/1 </a:t>
                      </a:r>
                      <a:r>
                        <a:rPr lang="cs-CZ" sz="1200" b="1" i="0" u="none" strike="noStrike" dirty="0" smtClean="0">
                          <a:solidFill>
                            <a:srgbClr val="000000"/>
                          </a:solidFill>
                          <a:effectLst/>
                          <a:latin typeface="Arial Narrow" panose="020B0606020202030204" pitchFamily="34" charset="0"/>
                        </a:rPr>
                        <a:t>obyvatele</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Náklady </a:t>
                      </a:r>
                      <a:r>
                        <a:rPr lang="cs-CZ" sz="1200" b="1" i="0" u="none" strike="noStrike" dirty="0" smtClean="0">
                          <a:solidFill>
                            <a:srgbClr val="000000"/>
                          </a:solidFill>
                          <a:effectLst/>
                          <a:latin typeface="Arial Narrow" panose="020B0606020202030204" pitchFamily="34" charset="0"/>
                        </a:rPr>
                        <a:t>na</a:t>
                      </a:r>
                      <a:r>
                        <a:rPr lang="cs-CZ" sz="1200" b="1" i="0" u="none" strike="noStrike" baseline="0" dirty="0" smtClean="0">
                          <a:solidFill>
                            <a:srgbClr val="000000"/>
                          </a:solidFill>
                          <a:effectLst/>
                          <a:latin typeface="Arial Narrow" panose="020B0606020202030204" pitchFamily="34" charset="0"/>
                        </a:rPr>
                        <a:t> nákup </a:t>
                      </a:r>
                      <a:r>
                        <a:rPr lang="cs-CZ" sz="1200" b="1" i="0" u="none" strike="noStrike" dirty="0" smtClean="0">
                          <a:solidFill>
                            <a:srgbClr val="000000"/>
                          </a:solidFill>
                          <a:effectLst/>
                          <a:latin typeface="Arial Narrow" panose="020B0606020202030204" pitchFamily="34" charset="0"/>
                        </a:rPr>
                        <a:t>KF/obyvatele</a:t>
                      </a:r>
                      <a:endParaRPr lang="cs-CZ" sz="1200" b="1"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3"/>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Periodika/1000 </a:t>
                      </a:r>
                      <a:r>
                        <a:rPr lang="cs-CZ" sz="1200" b="1" i="0" u="none" strike="noStrike" dirty="0" smtClean="0">
                          <a:solidFill>
                            <a:srgbClr val="000000"/>
                          </a:solidFill>
                          <a:effectLst/>
                          <a:latin typeface="Arial Narrow" panose="020B0606020202030204" pitchFamily="34" charset="0"/>
                        </a:rPr>
                        <a:t>obyvatel</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chemeClr val="tx1"/>
                          </a:solidFill>
                          <a:effectLst/>
                          <a:latin typeface="Arial Narrow" panose="020B0606020202030204" pitchFamily="34" charset="0"/>
                        </a:rPr>
                        <a:t>Návštěvy/1 </a:t>
                      </a:r>
                      <a:r>
                        <a:rPr lang="cs-CZ" sz="1200" b="1" i="0" u="none" strike="noStrike" dirty="0" smtClean="0">
                          <a:solidFill>
                            <a:schemeClr val="tx1"/>
                          </a:solidFill>
                          <a:effectLst/>
                          <a:latin typeface="Arial Narrow" panose="020B0606020202030204" pitchFamily="34" charset="0"/>
                        </a:rPr>
                        <a:t>provozní hodinu</a:t>
                      </a:r>
                      <a:endParaRPr lang="cs-CZ" sz="12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Náklady </a:t>
                      </a:r>
                      <a:r>
                        <a:rPr lang="cs-CZ" sz="1200" b="1" i="0" u="none" strike="noStrike" dirty="0" smtClean="0">
                          <a:solidFill>
                            <a:srgbClr val="000000"/>
                          </a:solidFill>
                          <a:effectLst/>
                          <a:latin typeface="Arial Narrow" panose="020B0606020202030204" pitchFamily="34" charset="0"/>
                        </a:rPr>
                        <a:t>EIZ/obyvatele</a:t>
                      </a:r>
                      <a:endParaRPr lang="cs-CZ" sz="1200" b="1"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4"/>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Internet/1000 </a:t>
                      </a:r>
                      <a:r>
                        <a:rPr lang="cs-CZ" sz="1200" b="1" i="0" u="none" strike="noStrike" dirty="0" smtClean="0">
                          <a:solidFill>
                            <a:srgbClr val="000000"/>
                          </a:solidFill>
                          <a:effectLst/>
                          <a:latin typeface="Arial Narrow" panose="020B0606020202030204" pitchFamily="34" charset="0"/>
                        </a:rPr>
                        <a:t>obyvatel</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smtClean="0">
                          <a:solidFill>
                            <a:schemeClr val="tx1"/>
                          </a:solidFill>
                          <a:effectLst/>
                          <a:latin typeface="Arial Narrow" panose="020B0606020202030204" pitchFamily="34" charset="0"/>
                        </a:rPr>
                        <a:t>Virtuální </a:t>
                      </a:r>
                      <a:r>
                        <a:rPr lang="cs-CZ" sz="1200" b="1" i="0" u="none" strike="noStrike" dirty="0">
                          <a:solidFill>
                            <a:schemeClr val="tx1"/>
                          </a:solidFill>
                          <a:effectLst/>
                          <a:latin typeface="Arial Narrow" panose="020B0606020202030204" pitchFamily="34" charset="0"/>
                        </a:rPr>
                        <a:t>návštěvy/1 </a:t>
                      </a:r>
                      <a:r>
                        <a:rPr lang="cs-CZ" sz="1200" b="1" i="0" u="none" strike="noStrike" dirty="0" smtClean="0">
                          <a:solidFill>
                            <a:schemeClr val="tx1"/>
                          </a:solidFill>
                          <a:effectLst/>
                          <a:latin typeface="Arial Narrow" panose="020B0606020202030204" pitchFamily="34" charset="0"/>
                        </a:rPr>
                        <a:t>obyvatele</a:t>
                      </a:r>
                      <a:endParaRPr lang="cs-CZ" sz="12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Náklady </a:t>
                      </a:r>
                      <a:r>
                        <a:rPr lang="cs-CZ" sz="1200" b="1" i="0" u="none" strike="noStrike" dirty="0" smtClean="0">
                          <a:solidFill>
                            <a:srgbClr val="000000"/>
                          </a:solidFill>
                          <a:effectLst/>
                          <a:latin typeface="Arial Narrow" panose="020B0606020202030204" pitchFamily="34" charset="0"/>
                        </a:rPr>
                        <a:t>na nákup KF/výpůjčky</a:t>
                      </a:r>
                      <a:endParaRPr lang="cs-CZ" sz="1200" b="1"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5"/>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Plocha/1000 </a:t>
                      </a:r>
                      <a:r>
                        <a:rPr lang="cs-CZ" sz="1200" b="1" i="0" u="none" strike="noStrike" dirty="0" smtClean="0">
                          <a:solidFill>
                            <a:srgbClr val="000000"/>
                          </a:solidFill>
                          <a:effectLst/>
                          <a:latin typeface="Arial Narrow" panose="020B0606020202030204" pitchFamily="34" charset="0"/>
                        </a:rPr>
                        <a:t>obyvatel</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chemeClr val="tx1"/>
                          </a:solidFill>
                          <a:effectLst/>
                          <a:latin typeface="Arial Narrow" panose="020B0606020202030204" pitchFamily="34" charset="0"/>
                        </a:rPr>
                        <a:t>% návštěv </a:t>
                      </a:r>
                      <a:r>
                        <a:rPr lang="cs-CZ" sz="1200" b="1" i="0" u="none" strike="noStrike" dirty="0" smtClean="0">
                          <a:solidFill>
                            <a:schemeClr val="tx1"/>
                          </a:solidFill>
                          <a:effectLst/>
                          <a:latin typeface="Arial Narrow" panose="020B0606020202030204" pitchFamily="34" charset="0"/>
                        </a:rPr>
                        <a:t>internetu</a:t>
                      </a:r>
                      <a:endParaRPr lang="cs-CZ" sz="12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 </a:t>
                      </a:r>
                      <a:r>
                        <a:rPr lang="cs-CZ" sz="1200" b="1" i="0" u="none" strike="noStrike" dirty="0" smtClean="0">
                          <a:solidFill>
                            <a:srgbClr val="000000"/>
                          </a:solidFill>
                          <a:effectLst/>
                          <a:latin typeface="Arial Narrow" panose="020B0606020202030204" pitchFamily="34" charset="0"/>
                        </a:rPr>
                        <a:t>provozních nákladů</a:t>
                      </a:r>
                      <a:endParaRPr lang="cs-CZ" sz="1200" b="1"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6"/>
                  </a:ext>
                </a:extLst>
              </a:tr>
              <a:tr h="370840">
                <a:tc>
                  <a:txBody>
                    <a:bodyPr/>
                    <a:lstStyle/>
                    <a:p>
                      <a:pPr algn="l" fontAlgn="ctr"/>
                      <a:r>
                        <a:rPr lang="cs-CZ" sz="1200" b="1" i="0" u="none" strike="noStrike" dirty="0" smtClean="0">
                          <a:solidFill>
                            <a:srgbClr val="000000"/>
                          </a:solidFill>
                          <a:effectLst/>
                          <a:latin typeface="Arial Narrow" panose="020B0606020202030204" pitchFamily="34" charset="0"/>
                        </a:rPr>
                        <a:t>Studijních míst</a:t>
                      </a:r>
                      <a:r>
                        <a:rPr lang="cs-CZ" sz="1200" b="1" i="0" u="none" strike="noStrike" dirty="0">
                          <a:solidFill>
                            <a:srgbClr val="000000"/>
                          </a:solidFill>
                          <a:effectLst/>
                          <a:latin typeface="Arial Narrow" panose="020B0606020202030204" pitchFamily="34" charset="0"/>
                        </a:rPr>
                        <a:t>./1000 </a:t>
                      </a:r>
                      <a:r>
                        <a:rPr lang="cs-CZ" sz="1200" b="1" i="0" u="none" strike="noStrike" dirty="0" smtClean="0">
                          <a:solidFill>
                            <a:srgbClr val="000000"/>
                          </a:solidFill>
                          <a:effectLst/>
                          <a:latin typeface="Arial Narrow" panose="020B0606020202030204" pitchFamily="34" charset="0"/>
                        </a:rPr>
                        <a:t>obyvatel</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smtClean="0">
                          <a:solidFill>
                            <a:schemeClr val="tx1"/>
                          </a:solidFill>
                          <a:effectLst/>
                          <a:latin typeface="Arial Narrow" panose="020B0606020202030204" pitchFamily="34" charset="0"/>
                        </a:rPr>
                        <a:t>Výpůjčky/1</a:t>
                      </a:r>
                      <a:r>
                        <a:rPr lang="cs-CZ" sz="1200" b="1" i="0" u="none" strike="noStrike" baseline="0" dirty="0" smtClean="0">
                          <a:solidFill>
                            <a:schemeClr val="tx1"/>
                          </a:solidFill>
                          <a:effectLst/>
                          <a:latin typeface="Arial Narrow" panose="020B0606020202030204" pitchFamily="34" charset="0"/>
                        </a:rPr>
                        <a:t> </a:t>
                      </a:r>
                      <a:r>
                        <a:rPr lang="cs-CZ" sz="1200" b="1" i="0" u="none" strike="noStrike" dirty="0" smtClean="0">
                          <a:solidFill>
                            <a:schemeClr val="tx1"/>
                          </a:solidFill>
                          <a:effectLst/>
                          <a:latin typeface="Arial Narrow" panose="020B0606020202030204" pitchFamily="34" charset="0"/>
                        </a:rPr>
                        <a:t>obyvatele</a:t>
                      </a:r>
                      <a:endParaRPr lang="cs-CZ" sz="1200" b="1" i="0" u="none" strike="noStrike" dirty="0">
                        <a:solidFill>
                          <a:schemeClr val="tx1"/>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 nákladů na </a:t>
                      </a:r>
                      <a:r>
                        <a:rPr lang="cs-CZ" sz="1200" b="1" i="0" u="none" strike="noStrike" dirty="0" smtClean="0">
                          <a:solidFill>
                            <a:srgbClr val="000000"/>
                          </a:solidFill>
                          <a:effectLst/>
                          <a:latin typeface="Arial Narrow" panose="020B0606020202030204" pitchFamily="34" charset="0"/>
                        </a:rPr>
                        <a:t>nákup knihovního fondu  </a:t>
                      </a:r>
                      <a:endParaRPr lang="cs-CZ" sz="1200" b="1"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7"/>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Úvazky/1000 </a:t>
                      </a:r>
                      <a:r>
                        <a:rPr lang="cs-CZ" sz="1200" b="1" i="0" u="none" strike="noStrike" dirty="0" smtClean="0">
                          <a:solidFill>
                            <a:srgbClr val="000000"/>
                          </a:solidFill>
                          <a:effectLst/>
                          <a:latin typeface="Arial Narrow" panose="020B0606020202030204" pitchFamily="34" charset="0"/>
                        </a:rPr>
                        <a:t>obyvatel</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Výpůjčky/čtenář</a:t>
                      </a: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 osobních </a:t>
                      </a:r>
                      <a:r>
                        <a:rPr lang="cs-CZ" sz="1200" b="1" i="0" u="none" strike="noStrike" dirty="0" smtClean="0">
                          <a:solidFill>
                            <a:srgbClr val="000000"/>
                          </a:solidFill>
                          <a:effectLst/>
                          <a:latin typeface="Arial Narrow" panose="020B0606020202030204" pitchFamily="34" charset="0"/>
                        </a:rPr>
                        <a:t>nákladů</a:t>
                      </a:r>
                      <a:endParaRPr lang="cs-CZ" sz="1200" b="1"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0008"/>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Úvazky/1000 </a:t>
                      </a:r>
                      <a:r>
                        <a:rPr lang="cs-CZ" sz="1200" b="1" i="0" u="none" strike="noStrike" dirty="0" smtClean="0">
                          <a:solidFill>
                            <a:srgbClr val="000000"/>
                          </a:solidFill>
                          <a:effectLst/>
                          <a:latin typeface="Arial Narrow" panose="020B0606020202030204" pitchFamily="34" charset="0"/>
                        </a:rPr>
                        <a:t>čtenářů</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Obrat KF</a:t>
                      </a:r>
                    </a:p>
                  </a:txBody>
                  <a:tcPr marL="9525" marR="9525" marT="9525" marB="0" anchor="ctr"/>
                </a:tc>
                <a:tc>
                  <a:txBody>
                    <a:bodyPr/>
                    <a:lstStyle/>
                    <a:p>
                      <a:pPr algn="l" fontAlgn="ctr"/>
                      <a:r>
                        <a:rPr lang="cs-CZ" sz="1200" b="1" i="0" u="none" strike="noStrike">
                          <a:solidFill>
                            <a:srgbClr val="000000"/>
                          </a:solidFill>
                          <a:effectLst/>
                          <a:latin typeface="Arial Narrow" panose="020B0606020202030204" pitchFamily="34" charset="0"/>
                        </a:rPr>
                        <a:t>% získaných dotací</a:t>
                      </a:r>
                    </a:p>
                  </a:txBody>
                  <a:tcPr marL="9525" marR="9525" marT="9525" marB="0" anchor="ctr"/>
                </a:tc>
                <a:extLst>
                  <a:ext uri="{0D108BD9-81ED-4DB2-BD59-A6C34878D82A}">
                    <a16:rowId xmlns:a16="http://schemas.microsoft.com/office/drawing/2014/main" xmlns="" val="10009"/>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Úvazky/1000 </a:t>
                      </a:r>
                      <a:r>
                        <a:rPr lang="cs-CZ" sz="1200" b="1" i="0" u="none" strike="noStrike" dirty="0" smtClean="0">
                          <a:solidFill>
                            <a:srgbClr val="000000"/>
                          </a:solidFill>
                          <a:effectLst/>
                          <a:latin typeface="Arial Narrow" panose="020B0606020202030204" pitchFamily="34" charset="0"/>
                        </a:rPr>
                        <a:t>návštěvníků</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endParaRPr lang="cs-CZ"/>
                    </a:p>
                  </a:txBody>
                  <a:tcPr marL="9525" marR="9525" marT="9525" marB="0" anchor="ctr"/>
                </a:tc>
                <a:tc>
                  <a:txBody>
                    <a:bodyPr/>
                    <a:lstStyle/>
                    <a:p>
                      <a:pPr algn="l" fontAlgn="ctr"/>
                      <a:r>
                        <a:rPr lang="cs-CZ" sz="1200" b="1" i="0" u="none" strike="noStrike" dirty="0">
                          <a:solidFill>
                            <a:srgbClr val="000000"/>
                          </a:solidFill>
                          <a:effectLst/>
                          <a:latin typeface="Arial Narrow" panose="020B0606020202030204" pitchFamily="34" charset="0"/>
                        </a:rPr>
                        <a:t>% vlast. příjmů</a:t>
                      </a:r>
                    </a:p>
                  </a:txBody>
                  <a:tcPr marL="9525" marR="9525" marT="9525" marB="0" anchor="ctr"/>
                </a:tc>
                <a:extLst>
                  <a:ext uri="{0D108BD9-81ED-4DB2-BD59-A6C34878D82A}">
                    <a16:rowId xmlns:a16="http://schemas.microsoft.com/office/drawing/2014/main" xmlns="" val="10010"/>
                  </a:ext>
                </a:extLst>
              </a:tr>
              <a:tr h="370840">
                <a:tc>
                  <a:txBody>
                    <a:bodyPr/>
                    <a:lstStyle/>
                    <a:p>
                      <a:pPr algn="l" fontAlgn="ctr"/>
                      <a:r>
                        <a:rPr lang="cs-CZ" sz="1200" b="1" i="0" u="none" strike="noStrike" dirty="0">
                          <a:solidFill>
                            <a:srgbClr val="000000"/>
                          </a:solidFill>
                          <a:effectLst/>
                          <a:latin typeface="Arial Narrow" panose="020B0606020202030204" pitchFamily="34" charset="0"/>
                        </a:rPr>
                        <a:t>Roční </a:t>
                      </a:r>
                      <a:r>
                        <a:rPr lang="cs-CZ" sz="1200" b="1" i="0" u="none" strike="noStrike" dirty="0" smtClean="0">
                          <a:solidFill>
                            <a:srgbClr val="000000"/>
                          </a:solidFill>
                          <a:effectLst/>
                          <a:latin typeface="Arial Narrow" panose="020B0606020202030204" pitchFamily="34" charset="0"/>
                        </a:rPr>
                        <a:t>provozní </a:t>
                      </a:r>
                      <a:r>
                        <a:rPr lang="cs-CZ" sz="1200" b="1" i="0" u="none" strike="noStrike" dirty="0">
                          <a:solidFill>
                            <a:srgbClr val="000000"/>
                          </a:solidFill>
                          <a:effectLst/>
                          <a:latin typeface="Arial Narrow" panose="020B0606020202030204" pitchFamily="34" charset="0"/>
                        </a:rPr>
                        <a:t>doba/1000 </a:t>
                      </a:r>
                      <a:r>
                        <a:rPr lang="cs-CZ" sz="1200" b="1" i="0" u="none" strike="noStrike" dirty="0" smtClean="0">
                          <a:solidFill>
                            <a:srgbClr val="000000"/>
                          </a:solidFill>
                          <a:effectLst/>
                          <a:latin typeface="Arial Narrow" panose="020B0606020202030204" pitchFamily="34" charset="0"/>
                        </a:rPr>
                        <a:t>obyvatel</a:t>
                      </a:r>
                      <a:endParaRPr lang="cs-CZ"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pl-PL" sz="1200" b="1" i="0" u="none" strike="noStrike" dirty="0" smtClean="0">
                          <a:solidFill>
                            <a:srgbClr val="000000"/>
                          </a:solidFill>
                          <a:effectLst/>
                          <a:latin typeface="Arial Narrow" panose="020B0606020202030204" pitchFamily="34" charset="0"/>
                        </a:rPr>
                        <a:t>Kulturní </a:t>
                      </a:r>
                      <a:r>
                        <a:rPr lang="pl-PL" sz="1200" b="1" i="0" u="none" strike="noStrike" dirty="0">
                          <a:solidFill>
                            <a:srgbClr val="000000"/>
                          </a:solidFill>
                          <a:effectLst/>
                          <a:latin typeface="Arial Narrow" panose="020B0606020202030204" pitchFamily="34" charset="0"/>
                        </a:rPr>
                        <a:t>a </a:t>
                      </a:r>
                      <a:r>
                        <a:rPr lang="pl-PL" sz="1200" b="1" i="0" u="none" strike="noStrike" dirty="0" smtClean="0">
                          <a:solidFill>
                            <a:srgbClr val="000000"/>
                          </a:solidFill>
                          <a:effectLst/>
                          <a:latin typeface="Arial Narrow" panose="020B0606020202030204" pitchFamily="34" charset="0"/>
                        </a:rPr>
                        <a:t>vzdělávací </a:t>
                      </a:r>
                      <a:r>
                        <a:rPr lang="pl-PL" sz="1200" b="1" i="0" u="none" strike="noStrike" dirty="0">
                          <a:solidFill>
                            <a:srgbClr val="000000"/>
                          </a:solidFill>
                          <a:effectLst/>
                          <a:latin typeface="Arial Narrow" panose="020B0606020202030204" pitchFamily="34" charset="0"/>
                        </a:rPr>
                        <a:t>akce/1000 obyv.</a:t>
                      </a:r>
                    </a:p>
                  </a:txBody>
                  <a:tcPr marL="9525" marR="9525" marT="9525" marB="0" anchor="ctr"/>
                </a:tc>
                <a:tc>
                  <a:txBody>
                    <a:bodyPr/>
                    <a:lstStyle/>
                    <a:p>
                      <a:endParaRPr lang="cs-CZ" sz="2800" dirty="0"/>
                    </a:p>
                  </a:txBody>
                  <a:tcPr/>
                </a:tc>
                <a:extLst>
                  <a:ext uri="{0D108BD9-81ED-4DB2-BD59-A6C34878D82A}">
                    <a16:rowId xmlns:a16="http://schemas.microsoft.com/office/drawing/2014/main" xmlns="" val="10011"/>
                  </a:ext>
                </a:extLst>
              </a:tr>
              <a:tr h="370840">
                <a:tc>
                  <a:txBody>
                    <a:bodyPr/>
                    <a:lstStyle/>
                    <a:p>
                      <a:pPr algn="l" fontAlgn="ctr"/>
                      <a:r>
                        <a:rPr lang="pl-PL" sz="1200" b="1" i="0" u="none" strike="noStrike" dirty="0">
                          <a:solidFill>
                            <a:srgbClr val="000000"/>
                          </a:solidFill>
                          <a:effectLst/>
                          <a:latin typeface="Arial Narrow" panose="020B0606020202030204" pitchFamily="34" charset="0"/>
                        </a:rPr>
                        <a:t>% roč. </a:t>
                      </a:r>
                      <a:r>
                        <a:rPr lang="pl-PL" sz="1200" b="1" i="0" u="none" strike="noStrike" dirty="0" smtClean="0">
                          <a:solidFill>
                            <a:srgbClr val="000000"/>
                          </a:solidFill>
                          <a:effectLst/>
                          <a:latin typeface="Arial Narrow" panose="020B0606020202030204" pitchFamily="34" charset="0"/>
                        </a:rPr>
                        <a:t>provozní </a:t>
                      </a:r>
                      <a:r>
                        <a:rPr lang="pl-PL" sz="1200" b="1" i="0" u="none" strike="noStrike" dirty="0">
                          <a:solidFill>
                            <a:srgbClr val="000000"/>
                          </a:solidFill>
                          <a:effectLst/>
                          <a:latin typeface="Arial Narrow" panose="020B0606020202030204" pitchFamily="34" charset="0"/>
                        </a:rPr>
                        <a:t>doby/prac. fond zam.</a:t>
                      </a:r>
                    </a:p>
                  </a:txBody>
                  <a:tcPr marL="9525" marR="9525" marT="9525" marB="0" anchor="ctr"/>
                </a:tc>
                <a:tc>
                  <a:txBody>
                    <a:bodyPr/>
                    <a:lstStyle/>
                    <a:p>
                      <a:pPr algn="l" fontAlgn="ctr"/>
                      <a:r>
                        <a:rPr lang="cs-CZ" sz="1200" b="1" i="0" u="none" strike="noStrike" dirty="0" smtClean="0">
                          <a:solidFill>
                            <a:srgbClr val="000000"/>
                          </a:solidFill>
                          <a:effectLst/>
                          <a:latin typeface="Arial Narrow" panose="020B0606020202030204" pitchFamily="34" charset="0"/>
                        </a:rPr>
                        <a:t>Internetové </a:t>
                      </a:r>
                      <a:r>
                        <a:rPr lang="cs-CZ" sz="1200" b="1" i="0" u="none" strike="noStrike" dirty="0">
                          <a:solidFill>
                            <a:srgbClr val="000000"/>
                          </a:solidFill>
                          <a:effectLst/>
                          <a:latin typeface="Arial Narrow" panose="020B0606020202030204" pitchFamily="34" charset="0"/>
                        </a:rPr>
                        <a:t>služby</a:t>
                      </a:r>
                    </a:p>
                  </a:txBody>
                  <a:tcPr marL="9525" marR="9525" marT="9525" marB="0" anchor="ctr"/>
                </a:tc>
                <a:tc>
                  <a:txBody>
                    <a:bodyPr/>
                    <a:lstStyle/>
                    <a:p>
                      <a:endParaRPr lang="cs-CZ" sz="2800" dirty="0"/>
                    </a:p>
                  </a:txBody>
                  <a:tcPr/>
                </a:tc>
                <a:extLst>
                  <a:ext uri="{0D108BD9-81ED-4DB2-BD59-A6C34878D82A}">
                    <a16:rowId xmlns:a16="http://schemas.microsoft.com/office/drawing/2014/main" xmlns="" val="10012"/>
                  </a:ext>
                </a:extLst>
              </a:tr>
            </a:tbl>
          </a:graphicData>
        </a:graphic>
      </p:graphicFrame>
      <p:sp>
        <p:nvSpPr>
          <p:cNvPr id="5" name="Zástupný symbol pro číslo snímku 4"/>
          <p:cNvSpPr>
            <a:spLocks noGrp="1"/>
          </p:cNvSpPr>
          <p:nvPr>
            <p:ph type="sldNum" sz="quarter" idx="12"/>
          </p:nvPr>
        </p:nvSpPr>
        <p:spPr/>
        <p:txBody>
          <a:bodyPr/>
          <a:lstStyle/>
          <a:p>
            <a:pPr>
              <a:defRPr/>
            </a:pPr>
            <a:fld id="{1C2FDE00-1646-4C5B-9971-1C50F51AB68B}" type="slidenum">
              <a:rPr lang="cs-CZ" smtClean="0"/>
              <a:pPr>
                <a:defRPr/>
              </a:pPr>
              <a:t>15</a:t>
            </a:fld>
            <a:endParaRPr lang="cs-CZ"/>
          </a:p>
        </p:txBody>
      </p:sp>
      <p:sp>
        <p:nvSpPr>
          <p:cNvPr id="10" name="Ovál 9"/>
          <p:cNvSpPr/>
          <p:nvPr/>
        </p:nvSpPr>
        <p:spPr>
          <a:xfrm>
            <a:off x="1331640" y="1988840"/>
            <a:ext cx="1754188"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b="1" dirty="0">
                <a:solidFill>
                  <a:schemeClr val="bg1"/>
                </a:solidFill>
              </a:rPr>
              <a:t>Nabídka</a:t>
            </a:r>
          </a:p>
        </p:txBody>
      </p:sp>
      <p:sp>
        <p:nvSpPr>
          <p:cNvPr id="11" name="Ovál 10"/>
          <p:cNvSpPr/>
          <p:nvPr/>
        </p:nvSpPr>
        <p:spPr>
          <a:xfrm>
            <a:off x="3851921" y="4725144"/>
            <a:ext cx="2016224"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400" b="1" dirty="0">
                <a:solidFill>
                  <a:schemeClr val="bg1"/>
                </a:solidFill>
              </a:rPr>
              <a:t>Využití, služby</a:t>
            </a:r>
          </a:p>
        </p:txBody>
      </p:sp>
      <p:sp>
        <p:nvSpPr>
          <p:cNvPr id="12" name="Ovál 11"/>
          <p:cNvSpPr/>
          <p:nvPr/>
        </p:nvSpPr>
        <p:spPr>
          <a:xfrm>
            <a:off x="6895394" y="5085184"/>
            <a:ext cx="2139597"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000" b="1" dirty="0">
                <a:solidFill>
                  <a:schemeClr val="bg1"/>
                </a:solidFill>
              </a:rPr>
              <a:t>Financování, efektivita</a:t>
            </a:r>
          </a:p>
        </p:txBody>
      </p:sp>
    </p:spTree>
    <p:extLst>
      <p:ext uri="{BB962C8B-B14F-4D97-AF65-F5344CB8AC3E}">
        <p14:creationId xmlns:p14="http://schemas.microsoft.com/office/powerpoint/2010/main" xmlns="" val="660898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cs-CZ" dirty="0"/>
              <a:t>Knihovny v </a:t>
            </a:r>
            <a:r>
              <a:rPr lang="cs-CZ" dirty="0" err="1"/>
              <a:t>benchmarkingu</a:t>
            </a:r>
            <a:endParaRPr lang="cs-CZ" dirty="0"/>
          </a:p>
        </p:txBody>
      </p:sp>
      <p:graphicFrame>
        <p:nvGraphicFramePr>
          <p:cNvPr id="7" name="Zástupný symbol pro obsah 6"/>
          <p:cNvGraphicFramePr>
            <a:graphicFrameLocks noGrp="1"/>
          </p:cNvGraphicFramePr>
          <p:nvPr>
            <p:ph sz="half" idx="1"/>
            <p:extLst>
              <p:ext uri="{D42A27DB-BD31-4B8C-83A1-F6EECF244321}">
                <p14:modId xmlns:p14="http://schemas.microsoft.com/office/powerpoint/2010/main" xmlns="" val="1193461820"/>
              </p:ext>
            </p:extLst>
          </p:nvPr>
        </p:nvGraphicFramePr>
        <p:xfrm>
          <a:off x="323530" y="1330534"/>
          <a:ext cx="4104453" cy="5295418"/>
        </p:xfrm>
        <a:graphic>
          <a:graphicData uri="http://schemas.openxmlformats.org/drawingml/2006/table">
            <a:tbl>
              <a:tblPr firstRow="1" bandRow="1">
                <a:tableStyleId>{5C22544A-7EE6-4342-B048-85BDC9FD1C3A}</a:tableStyleId>
              </a:tblPr>
              <a:tblGrid>
                <a:gridCol w="1728190">
                  <a:extLst>
                    <a:ext uri="{9D8B030D-6E8A-4147-A177-3AD203B41FA5}">
                      <a16:colId xmlns:a16="http://schemas.microsoft.com/office/drawing/2014/main" xmlns="" val="959229982"/>
                    </a:ext>
                  </a:extLst>
                </a:gridCol>
                <a:gridCol w="624574">
                  <a:extLst>
                    <a:ext uri="{9D8B030D-6E8A-4147-A177-3AD203B41FA5}">
                      <a16:colId xmlns:a16="http://schemas.microsoft.com/office/drawing/2014/main" xmlns="" val="3396237818"/>
                    </a:ext>
                  </a:extLst>
                </a:gridCol>
                <a:gridCol w="752809">
                  <a:extLst>
                    <a:ext uri="{9D8B030D-6E8A-4147-A177-3AD203B41FA5}">
                      <a16:colId xmlns:a16="http://schemas.microsoft.com/office/drawing/2014/main" xmlns="" val="4260504105"/>
                    </a:ext>
                  </a:extLst>
                </a:gridCol>
                <a:gridCol w="998880">
                  <a:extLst>
                    <a:ext uri="{9D8B030D-6E8A-4147-A177-3AD203B41FA5}">
                      <a16:colId xmlns:a16="http://schemas.microsoft.com/office/drawing/2014/main" xmlns="" val="3820072219"/>
                    </a:ext>
                  </a:extLst>
                </a:gridCol>
              </a:tblGrid>
              <a:tr h="442282">
                <a:tc>
                  <a:txBody>
                    <a:bodyPr/>
                    <a:lstStyle/>
                    <a:p>
                      <a:pPr algn="ctr" rtl="0" fontAlgn="b"/>
                      <a:r>
                        <a:rPr lang="cs-CZ" sz="1600" b="1" i="0" u="none" strike="noStrike" dirty="0">
                          <a:solidFill>
                            <a:srgbClr val="000000"/>
                          </a:solidFill>
                          <a:effectLst/>
                          <a:latin typeface="Arial Narrow" panose="020B0606020202030204" pitchFamily="34" charset="0"/>
                        </a:rPr>
                        <a:t> </a:t>
                      </a:r>
                    </a:p>
                  </a:txBody>
                  <a:tcPr marL="9525" marR="9525" marT="9525" marB="0" anchor="b"/>
                </a:tc>
                <a:tc>
                  <a:txBody>
                    <a:bodyPr/>
                    <a:lstStyle/>
                    <a:p>
                      <a:pPr algn="ctr" rtl="0" fontAlgn="b"/>
                      <a:r>
                        <a:rPr lang="cs-CZ" sz="1600" b="1" i="0" u="none" strike="noStrike" dirty="0">
                          <a:solidFill>
                            <a:schemeClr val="tx1"/>
                          </a:solidFill>
                          <a:effectLst/>
                          <a:latin typeface="Arial Narrow" panose="020B0606020202030204" pitchFamily="34" charset="0"/>
                        </a:rPr>
                        <a:t>r. 2015</a:t>
                      </a:r>
                    </a:p>
                  </a:txBody>
                  <a:tcPr marL="9525" marR="9525" marT="9525" marB="0" anchor="b"/>
                </a:tc>
                <a:tc>
                  <a:txBody>
                    <a:bodyPr/>
                    <a:lstStyle/>
                    <a:p>
                      <a:pPr algn="ctr" fontAlgn="b"/>
                      <a:r>
                        <a:rPr lang="cs-CZ" sz="1600" b="1" i="0" u="none" strike="noStrike" dirty="0">
                          <a:solidFill>
                            <a:schemeClr val="tx1"/>
                          </a:solidFill>
                          <a:effectLst/>
                          <a:latin typeface="Arial Narrow" panose="020B0606020202030204" pitchFamily="34" charset="0"/>
                        </a:rPr>
                        <a:t>r.2016</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r.2017</a:t>
                      </a:r>
                      <a:r>
                        <a:rPr lang="cs-CZ" sz="1600" b="1" i="0" u="none" strike="noStrike" dirty="0">
                          <a:solidFill>
                            <a:schemeClr val="tx1"/>
                          </a:solidFill>
                          <a:effectLst/>
                          <a:latin typeface="Arial Narrow" panose="020B0606020202030204" pitchFamily="34" charset="0"/>
                        </a:rPr>
                        <a:t> </a:t>
                      </a:r>
                    </a:p>
                  </a:txBody>
                  <a:tcPr marL="9525" marR="9525" marT="9525" marB="0" anchor="b"/>
                </a:tc>
                <a:extLst>
                  <a:ext uri="{0D108BD9-81ED-4DB2-BD59-A6C34878D82A}">
                    <a16:rowId xmlns:a16="http://schemas.microsoft.com/office/drawing/2014/main" xmlns="" val="444425218"/>
                  </a:ext>
                </a:extLst>
              </a:tr>
              <a:tr h="320080">
                <a:tc>
                  <a:txBody>
                    <a:bodyPr/>
                    <a:lstStyle/>
                    <a:p>
                      <a:pPr algn="l" rtl="0" fontAlgn="b"/>
                      <a:r>
                        <a:rPr lang="cs-CZ" sz="1600" b="1" i="0" u="none" strike="noStrike" dirty="0">
                          <a:solidFill>
                            <a:srgbClr val="000000"/>
                          </a:solidFill>
                          <a:effectLst/>
                          <a:latin typeface="Arial Narrow" panose="020B0606020202030204" pitchFamily="34" charset="0"/>
                        </a:rPr>
                        <a:t>Jihočeský kraj</a:t>
                      </a:r>
                    </a:p>
                  </a:txBody>
                  <a:tcPr marL="9525" marR="9525" marT="9525" marB="0" anchor="b"/>
                </a:tc>
                <a:tc>
                  <a:txBody>
                    <a:bodyPr/>
                    <a:lstStyle/>
                    <a:p>
                      <a:pPr algn="r" rtl="0" fontAlgn="b"/>
                      <a:r>
                        <a:rPr lang="cs-CZ" sz="1600" b="1" i="0" u="none" strike="noStrike" dirty="0">
                          <a:solidFill>
                            <a:srgbClr val="000000"/>
                          </a:solidFill>
                          <a:effectLst/>
                          <a:latin typeface="Arial Narrow" panose="020B0606020202030204" pitchFamily="34" charset="0"/>
                        </a:rPr>
                        <a:t>19</a:t>
                      </a:r>
                    </a:p>
                  </a:txBody>
                  <a:tcPr marL="9525" marR="9525" marT="9525" marB="0" anchor="b"/>
                </a:tc>
                <a:tc>
                  <a:txBody>
                    <a:bodyPr/>
                    <a:lstStyle/>
                    <a:p>
                      <a:pPr algn="r" fontAlgn="b"/>
                      <a:r>
                        <a:rPr lang="cs-CZ" sz="1600" b="1" i="0" u="none" strike="noStrike" dirty="0">
                          <a:solidFill>
                            <a:srgbClr val="000000"/>
                          </a:solidFill>
                          <a:effectLst/>
                          <a:latin typeface="Arial Narrow" panose="020B0606020202030204" pitchFamily="34" charset="0"/>
                        </a:rPr>
                        <a:t>21</a:t>
                      </a:r>
                    </a:p>
                  </a:txBody>
                  <a:tcPr marL="9525" marR="9525" marT="9525" marB="0" anchor="b"/>
                </a:tc>
                <a:tc>
                  <a:txBody>
                    <a:bodyPr/>
                    <a:lstStyle/>
                    <a:p>
                      <a:pPr algn="ctr" rtl="0" fontAlgn="b"/>
                      <a:r>
                        <a:rPr lang="cs-CZ" sz="1600" b="1" i="0" u="none" strike="noStrike" dirty="0" smtClean="0">
                          <a:solidFill>
                            <a:srgbClr val="000000"/>
                          </a:solidFill>
                          <a:effectLst/>
                          <a:latin typeface="Arial Narrow" panose="020B0606020202030204" pitchFamily="34" charset="0"/>
                        </a:rPr>
                        <a:t>21</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2070819615"/>
                  </a:ext>
                </a:extLst>
              </a:tr>
              <a:tr h="320080">
                <a:tc>
                  <a:txBody>
                    <a:bodyPr/>
                    <a:lstStyle/>
                    <a:p>
                      <a:pPr algn="l" rtl="0" fontAlgn="b"/>
                      <a:r>
                        <a:rPr lang="cs-CZ" sz="1600" b="1" i="0" u="none" strike="noStrike" dirty="0">
                          <a:solidFill>
                            <a:schemeClr val="tx1"/>
                          </a:solidFill>
                          <a:effectLst/>
                          <a:latin typeface="Arial Narrow" panose="020B0606020202030204" pitchFamily="34" charset="0"/>
                        </a:rPr>
                        <a:t>Jihomoravský kraj</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21</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24</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19</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3613196669"/>
                  </a:ext>
                </a:extLst>
              </a:tr>
              <a:tr h="320080">
                <a:tc>
                  <a:txBody>
                    <a:bodyPr/>
                    <a:lstStyle/>
                    <a:p>
                      <a:pPr algn="l" rtl="0" fontAlgn="b"/>
                      <a:r>
                        <a:rPr lang="cs-CZ" sz="1600" b="1" i="0" u="none" strike="noStrike" dirty="0">
                          <a:solidFill>
                            <a:schemeClr val="tx1"/>
                          </a:solidFill>
                          <a:effectLst/>
                          <a:latin typeface="Arial Narrow" panose="020B0606020202030204" pitchFamily="34" charset="0"/>
                        </a:rPr>
                        <a:t>Karlovarský kraj</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7</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9</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8</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932561327"/>
                  </a:ext>
                </a:extLst>
              </a:tr>
              <a:tr h="320080">
                <a:tc>
                  <a:txBody>
                    <a:bodyPr/>
                    <a:lstStyle/>
                    <a:p>
                      <a:pPr algn="l" rtl="0" fontAlgn="b"/>
                      <a:r>
                        <a:rPr lang="cs-CZ" sz="1600" b="1" i="0" u="none" strike="noStrike" dirty="0">
                          <a:solidFill>
                            <a:schemeClr val="tx1"/>
                          </a:solidFill>
                          <a:effectLst/>
                          <a:latin typeface="Arial Narrow" panose="020B0606020202030204" pitchFamily="34" charset="0"/>
                        </a:rPr>
                        <a:t>Královehradecký kraj</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26</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24</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25</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865427214"/>
                  </a:ext>
                </a:extLst>
              </a:tr>
              <a:tr h="320080">
                <a:tc>
                  <a:txBody>
                    <a:bodyPr/>
                    <a:lstStyle/>
                    <a:p>
                      <a:pPr algn="l" rtl="0" fontAlgn="b"/>
                      <a:r>
                        <a:rPr lang="cs-CZ" sz="1600" b="1" i="0" u="none" strike="noStrike" dirty="0">
                          <a:solidFill>
                            <a:schemeClr val="tx1"/>
                          </a:solidFill>
                          <a:effectLst/>
                          <a:latin typeface="Arial Narrow" panose="020B0606020202030204" pitchFamily="34" charset="0"/>
                        </a:rPr>
                        <a:t>Liberecký kraj</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12</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10</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9</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1211991276"/>
                  </a:ext>
                </a:extLst>
              </a:tr>
              <a:tr h="320080">
                <a:tc>
                  <a:txBody>
                    <a:bodyPr/>
                    <a:lstStyle/>
                    <a:p>
                      <a:pPr algn="l" rtl="0" fontAlgn="b"/>
                      <a:r>
                        <a:rPr lang="cs-CZ" sz="1600" b="1" i="0" u="none" strike="noStrike" dirty="0">
                          <a:solidFill>
                            <a:schemeClr val="tx1"/>
                          </a:solidFill>
                          <a:effectLst/>
                          <a:latin typeface="Arial Narrow" panose="020B0606020202030204" pitchFamily="34" charset="0"/>
                        </a:rPr>
                        <a:t>Moravskoslezský kraj</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46</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44</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48</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2699913122"/>
                  </a:ext>
                </a:extLst>
              </a:tr>
              <a:tr h="320080">
                <a:tc>
                  <a:txBody>
                    <a:bodyPr/>
                    <a:lstStyle/>
                    <a:p>
                      <a:pPr algn="l" rtl="0" fontAlgn="b"/>
                      <a:r>
                        <a:rPr lang="cs-CZ" sz="1600" b="1" i="0" u="none" strike="noStrike" dirty="0">
                          <a:solidFill>
                            <a:schemeClr val="tx1"/>
                          </a:solidFill>
                          <a:effectLst/>
                          <a:latin typeface="Arial Narrow" panose="020B0606020202030204" pitchFamily="34" charset="0"/>
                        </a:rPr>
                        <a:t>Olomoucký kraj </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12</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11</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10</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655470405"/>
                  </a:ext>
                </a:extLst>
              </a:tr>
              <a:tr h="320080">
                <a:tc>
                  <a:txBody>
                    <a:bodyPr/>
                    <a:lstStyle/>
                    <a:p>
                      <a:pPr algn="l" rtl="0" fontAlgn="b"/>
                      <a:r>
                        <a:rPr lang="cs-CZ" sz="1600" b="1" i="0" u="none" strike="noStrike" dirty="0">
                          <a:solidFill>
                            <a:srgbClr val="FF0000"/>
                          </a:solidFill>
                          <a:effectLst/>
                          <a:latin typeface="Arial Narrow" panose="020B0606020202030204" pitchFamily="34" charset="0"/>
                        </a:rPr>
                        <a:t>Pardubický kraj</a:t>
                      </a:r>
                    </a:p>
                  </a:txBody>
                  <a:tcPr marL="9525" marR="9525" marT="9525" marB="0" anchor="b"/>
                </a:tc>
                <a:tc>
                  <a:txBody>
                    <a:bodyPr/>
                    <a:lstStyle/>
                    <a:p>
                      <a:pPr algn="r" rtl="0" fontAlgn="b"/>
                      <a:r>
                        <a:rPr lang="cs-CZ" sz="1600" b="1" i="0" u="none" strike="noStrike" dirty="0">
                          <a:solidFill>
                            <a:srgbClr val="FF0000"/>
                          </a:solidFill>
                          <a:effectLst/>
                          <a:latin typeface="Arial Narrow" panose="020B0606020202030204" pitchFamily="34" charset="0"/>
                        </a:rPr>
                        <a:t>18</a:t>
                      </a:r>
                    </a:p>
                  </a:txBody>
                  <a:tcPr marL="9525" marR="9525" marT="9525" marB="0" anchor="b"/>
                </a:tc>
                <a:tc>
                  <a:txBody>
                    <a:bodyPr/>
                    <a:lstStyle/>
                    <a:p>
                      <a:pPr algn="r" fontAlgn="b"/>
                      <a:r>
                        <a:rPr lang="cs-CZ" sz="1600" b="1" i="0" u="none" strike="noStrike" dirty="0">
                          <a:solidFill>
                            <a:srgbClr val="FF0000"/>
                          </a:solidFill>
                          <a:effectLst/>
                          <a:latin typeface="Arial Narrow" panose="020B0606020202030204" pitchFamily="34" charset="0"/>
                        </a:rPr>
                        <a:t>16</a:t>
                      </a:r>
                    </a:p>
                  </a:txBody>
                  <a:tcPr marL="9525" marR="9525" marT="9525" marB="0" anchor="b"/>
                </a:tc>
                <a:tc>
                  <a:txBody>
                    <a:bodyPr/>
                    <a:lstStyle/>
                    <a:p>
                      <a:pPr algn="ctr" rtl="0" fontAlgn="b"/>
                      <a:r>
                        <a:rPr lang="cs-CZ" sz="1600" b="1" i="0" u="none" strike="noStrike" dirty="0" smtClean="0">
                          <a:solidFill>
                            <a:srgbClr val="FF0000"/>
                          </a:solidFill>
                          <a:effectLst/>
                          <a:latin typeface="Arial Narrow" panose="020B0606020202030204" pitchFamily="34" charset="0"/>
                        </a:rPr>
                        <a:t>18</a:t>
                      </a:r>
                      <a:endParaRPr lang="cs-CZ" sz="1600" b="1" i="0" u="none" strike="noStrike" dirty="0">
                        <a:solidFill>
                          <a:srgbClr val="FF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1052352320"/>
                  </a:ext>
                </a:extLst>
              </a:tr>
              <a:tr h="320080">
                <a:tc>
                  <a:txBody>
                    <a:bodyPr/>
                    <a:lstStyle/>
                    <a:p>
                      <a:pPr algn="l" rtl="0" fontAlgn="b"/>
                      <a:r>
                        <a:rPr lang="cs-CZ" sz="1600" b="1" i="0" u="none" strike="noStrike" dirty="0">
                          <a:solidFill>
                            <a:srgbClr val="000000"/>
                          </a:solidFill>
                          <a:effectLst/>
                          <a:latin typeface="Arial Narrow" panose="020B0606020202030204" pitchFamily="34" charset="0"/>
                        </a:rPr>
                        <a:t>Plzeňský kraj</a:t>
                      </a:r>
                    </a:p>
                  </a:txBody>
                  <a:tcPr marL="9525" marR="9525" marT="9525" marB="0" anchor="b"/>
                </a:tc>
                <a:tc>
                  <a:txBody>
                    <a:bodyPr/>
                    <a:lstStyle/>
                    <a:p>
                      <a:pPr algn="r" rtl="0" fontAlgn="b"/>
                      <a:r>
                        <a:rPr lang="cs-CZ" sz="1600" b="1" i="0" u="none" strike="noStrike" dirty="0">
                          <a:solidFill>
                            <a:srgbClr val="000000"/>
                          </a:solidFill>
                          <a:effectLst/>
                          <a:latin typeface="Arial Narrow" panose="020B0606020202030204" pitchFamily="34" charset="0"/>
                        </a:rPr>
                        <a:t>16</a:t>
                      </a:r>
                    </a:p>
                  </a:txBody>
                  <a:tcPr marL="9525" marR="9525" marT="9525" marB="0" anchor="b"/>
                </a:tc>
                <a:tc>
                  <a:txBody>
                    <a:bodyPr/>
                    <a:lstStyle/>
                    <a:p>
                      <a:pPr algn="r" fontAlgn="b"/>
                      <a:r>
                        <a:rPr lang="cs-CZ" sz="1600" b="1" i="0" u="none" strike="noStrike" dirty="0">
                          <a:solidFill>
                            <a:srgbClr val="000000"/>
                          </a:solidFill>
                          <a:effectLst/>
                          <a:latin typeface="Arial Narrow" panose="020B0606020202030204" pitchFamily="34" charset="0"/>
                        </a:rPr>
                        <a:t>17</a:t>
                      </a:r>
                    </a:p>
                  </a:txBody>
                  <a:tcPr marL="9525" marR="9525" marT="9525" marB="0" anchor="b"/>
                </a:tc>
                <a:tc>
                  <a:txBody>
                    <a:bodyPr/>
                    <a:lstStyle/>
                    <a:p>
                      <a:pPr algn="ctr" rtl="0" fontAlgn="b"/>
                      <a:r>
                        <a:rPr lang="cs-CZ" sz="1600" b="1" i="0" u="none" strike="noStrike" dirty="0" smtClean="0">
                          <a:solidFill>
                            <a:srgbClr val="000000"/>
                          </a:solidFill>
                          <a:effectLst/>
                          <a:latin typeface="Arial Narrow" panose="020B0606020202030204" pitchFamily="34" charset="0"/>
                        </a:rPr>
                        <a:t>17</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4241796527"/>
                  </a:ext>
                </a:extLst>
              </a:tr>
              <a:tr h="320080">
                <a:tc>
                  <a:txBody>
                    <a:bodyPr/>
                    <a:lstStyle/>
                    <a:p>
                      <a:pPr algn="l" rtl="0" fontAlgn="b"/>
                      <a:r>
                        <a:rPr lang="cs-CZ" sz="1600" b="1" i="0" u="none" strike="noStrike" dirty="0">
                          <a:solidFill>
                            <a:srgbClr val="000000"/>
                          </a:solidFill>
                          <a:effectLst/>
                          <a:latin typeface="Arial Narrow" panose="020B0606020202030204" pitchFamily="34" charset="0"/>
                        </a:rPr>
                        <a:t>Praha</a:t>
                      </a:r>
                    </a:p>
                  </a:txBody>
                  <a:tcPr marL="9525" marR="9525" marT="9525" marB="0" anchor="b"/>
                </a:tc>
                <a:tc>
                  <a:txBody>
                    <a:bodyPr/>
                    <a:lstStyle/>
                    <a:p>
                      <a:pPr algn="r" rtl="0" fontAlgn="b"/>
                      <a:r>
                        <a:rPr lang="cs-CZ" sz="1600" b="1" i="0" u="none" strike="noStrike" dirty="0">
                          <a:solidFill>
                            <a:srgbClr val="000000"/>
                          </a:solidFill>
                          <a:effectLst/>
                          <a:latin typeface="Arial Narrow" panose="020B0606020202030204" pitchFamily="34" charset="0"/>
                        </a:rPr>
                        <a:t>3</a:t>
                      </a:r>
                    </a:p>
                  </a:txBody>
                  <a:tcPr marL="9525" marR="9525" marT="9525" marB="0" anchor="b"/>
                </a:tc>
                <a:tc>
                  <a:txBody>
                    <a:bodyPr/>
                    <a:lstStyle/>
                    <a:p>
                      <a:pPr algn="r" fontAlgn="b"/>
                      <a:r>
                        <a:rPr lang="cs-CZ" sz="1600" b="1" i="0" u="none" strike="noStrike" dirty="0">
                          <a:solidFill>
                            <a:srgbClr val="000000"/>
                          </a:solidFill>
                          <a:effectLst/>
                          <a:latin typeface="Arial Narrow" panose="020B0606020202030204" pitchFamily="34" charset="0"/>
                        </a:rPr>
                        <a:t>3</a:t>
                      </a:r>
                    </a:p>
                  </a:txBody>
                  <a:tcPr marL="9525" marR="9525" marT="9525" marB="0" anchor="b"/>
                </a:tc>
                <a:tc>
                  <a:txBody>
                    <a:bodyPr/>
                    <a:lstStyle/>
                    <a:p>
                      <a:pPr algn="ctr" rtl="0" fontAlgn="b"/>
                      <a:r>
                        <a:rPr lang="cs-CZ" sz="1600" b="1" i="0" u="none" strike="noStrike" dirty="0" smtClean="0">
                          <a:solidFill>
                            <a:srgbClr val="000000"/>
                          </a:solidFill>
                          <a:effectLst/>
                          <a:latin typeface="Arial Narrow" panose="020B0606020202030204" pitchFamily="34" charset="0"/>
                        </a:rPr>
                        <a:t>4</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3639782196"/>
                  </a:ext>
                </a:extLst>
              </a:tr>
              <a:tr h="320080">
                <a:tc>
                  <a:txBody>
                    <a:bodyPr/>
                    <a:lstStyle/>
                    <a:p>
                      <a:pPr algn="l" rtl="0" fontAlgn="b"/>
                      <a:r>
                        <a:rPr lang="cs-CZ" sz="1600" b="1" i="0" u="none" strike="noStrike" dirty="0">
                          <a:solidFill>
                            <a:schemeClr val="tx1"/>
                          </a:solidFill>
                          <a:effectLst/>
                          <a:latin typeface="Arial Narrow" panose="020B0606020202030204" pitchFamily="34" charset="0"/>
                        </a:rPr>
                        <a:t>Středočeský kraj</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30</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30</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31</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2013542323"/>
                  </a:ext>
                </a:extLst>
              </a:tr>
              <a:tr h="320080">
                <a:tc>
                  <a:txBody>
                    <a:bodyPr/>
                    <a:lstStyle/>
                    <a:p>
                      <a:pPr algn="l" rtl="0" fontAlgn="b"/>
                      <a:r>
                        <a:rPr lang="cs-CZ" sz="1600" b="1" i="0" u="none" strike="noStrike" dirty="0">
                          <a:solidFill>
                            <a:schemeClr val="tx1"/>
                          </a:solidFill>
                          <a:effectLst/>
                          <a:latin typeface="Arial Narrow" panose="020B0606020202030204" pitchFamily="34" charset="0"/>
                        </a:rPr>
                        <a:t>Ústecký kraj</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12</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11</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12</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3566908110"/>
                  </a:ext>
                </a:extLst>
              </a:tr>
              <a:tr h="320080">
                <a:tc>
                  <a:txBody>
                    <a:bodyPr/>
                    <a:lstStyle/>
                    <a:p>
                      <a:pPr algn="l" rtl="0" fontAlgn="b"/>
                      <a:r>
                        <a:rPr lang="cs-CZ" sz="1600" b="1" i="0" u="none" strike="noStrike">
                          <a:solidFill>
                            <a:srgbClr val="000000"/>
                          </a:solidFill>
                          <a:effectLst/>
                          <a:latin typeface="Arial Narrow" panose="020B0606020202030204" pitchFamily="34" charset="0"/>
                        </a:rPr>
                        <a:t>Vysočina </a:t>
                      </a:r>
                    </a:p>
                  </a:txBody>
                  <a:tcPr marL="9525" marR="9525" marT="9525" marB="0" anchor="b"/>
                </a:tc>
                <a:tc>
                  <a:txBody>
                    <a:bodyPr/>
                    <a:lstStyle/>
                    <a:p>
                      <a:pPr algn="r" rtl="0" fontAlgn="b"/>
                      <a:r>
                        <a:rPr lang="cs-CZ" sz="1600" b="1" i="0" u="none" strike="noStrike" dirty="0">
                          <a:solidFill>
                            <a:srgbClr val="000000"/>
                          </a:solidFill>
                          <a:effectLst/>
                          <a:latin typeface="Arial Narrow" panose="020B0606020202030204" pitchFamily="34" charset="0"/>
                        </a:rPr>
                        <a:t>12</a:t>
                      </a:r>
                    </a:p>
                  </a:txBody>
                  <a:tcPr marL="9525" marR="9525" marT="9525" marB="0" anchor="b"/>
                </a:tc>
                <a:tc>
                  <a:txBody>
                    <a:bodyPr/>
                    <a:lstStyle/>
                    <a:p>
                      <a:pPr algn="r" fontAlgn="b"/>
                      <a:r>
                        <a:rPr lang="cs-CZ" sz="1600" b="1" i="0" u="none" strike="noStrike" dirty="0">
                          <a:solidFill>
                            <a:srgbClr val="000000"/>
                          </a:solidFill>
                          <a:effectLst/>
                          <a:latin typeface="Arial Narrow" panose="020B0606020202030204" pitchFamily="34" charset="0"/>
                        </a:rPr>
                        <a:t>8</a:t>
                      </a:r>
                    </a:p>
                  </a:txBody>
                  <a:tcPr marL="9525" marR="9525" marT="9525" marB="0" anchor="b"/>
                </a:tc>
                <a:tc>
                  <a:txBody>
                    <a:bodyPr/>
                    <a:lstStyle/>
                    <a:p>
                      <a:pPr algn="ctr" rtl="0" fontAlgn="b"/>
                      <a:r>
                        <a:rPr lang="cs-CZ" sz="1600" b="1" i="0" u="none" strike="noStrike" dirty="0" smtClean="0">
                          <a:solidFill>
                            <a:srgbClr val="000000"/>
                          </a:solidFill>
                          <a:effectLst/>
                          <a:latin typeface="Arial Narrow" panose="020B0606020202030204" pitchFamily="34" charset="0"/>
                        </a:rPr>
                        <a:t>9</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4255935282"/>
                  </a:ext>
                </a:extLst>
              </a:tr>
              <a:tr h="372016">
                <a:tc>
                  <a:txBody>
                    <a:bodyPr/>
                    <a:lstStyle/>
                    <a:p>
                      <a:pPr algn="l" rtl="0" fontAlgn="b"/>
                      <a:r>
                        <a:rPr lang="cs-CZ" sz="1600" b="1" i="0" u="none" strike="noStrike">
                          <a:solidFill>
                            <a:schemeClr val="tx1"/>
                          </a:solidFill>
                          <a:effectLst/>
                          <a:latin typeface="Arial Narrow" panose="020B0606020202030204" pitchFamily="34" charset="0"/>
                        </a:rPr>
                        <a:t>Zlínský kraj </a:t>
                      </a:r>
                    </a:p>
                  </a:txBody>
                  <a:tcPr marL="9525" marR="9525" marT="9525" marB="0" anchor="b"/>
                </a:tc>
                <a:tc>
                  <a:txBody>
                    <a:bodyPr/>
                    <a:lstStyle/>
                    <a:p>
                      <a:pPr algn="r" rtl="0" fontAlgn="b"/>
                      <a:r>
                        <a:rPr lang="cs-CZ" sz="1600" b="1" i="0" u="none" strike="noStrike" dirty="0">
                          <a:solidFill>
                            <a:schemeClr val="tx1"/>
                          </a:solidFill>
                          <a:effectLst/>
                          <a:latin typeface="Arial Narrow" panose="020B0606020202030204" pitchFamily="34" charset="0"/>
                        </a:rPr>
                        <a:t>19</a:t>
                      </a:r>
                    </a:p>
                  </a:txBody>
                  <a:tcPr marL="9525" marR="9525" marT="9525" marB="0" anchor="b"/>
                </a:tc>
                <a:tc>
                  <a:txBody>
                    <a:bodyPr/>
                    <a:lstStyle/>
                    <a:p>
                      <a:pPr algn="r" fontAlgn="b"/>
                      <a:r>
                        <a:rPr lang="cs-CZ" sz="1600" b="1" i="0" u="none" strike="noStrike" dirty="0">
                          <a:solidFill>
                            <a:schemeClr val="tx1"/>
                          </a:solidFill>
                          <a:effectLst/>
                          <a:latin typeface="Arial Narrow" panose="020B0606020202030204" pitchFamily="34" charset="0"/>
                        </a:rPr>
                        <a:t>17</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15</a:t>
                      </a:r>
                      <a:endParaRPr lang="cs-CZ" sz="1600" b="1" i="0" u="none" strike="noStrike" dirty="0">
                        <a:solidFill>
                          <a:schemeClr val="tx1"/>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693364058"/>
                  </a:ext>
                </a:extLst>
              </a:tr>
              <a:tr h="320080">
                <a:tc>
                  <a:txBody>
                    <a:bodyPr/>
                    <a:lstStyle/>
                    <a:p>
                      <a:pPr algn="l" rtl="0" fontAlgn="b"/>
                      <a:r>
                        <a:rPr lang="cs-CZ" sz="1600" b="1" dirty="0">
                          <a:solidFill>
                            <a:srgbClr val="FF0000"/>
                          </a:solidFill>
                          <a:latin typeface="Arial Narrow" panose="020B0606020202030204" pitchFamily="34" charset="0"/>
                        </a:rPr>
                        <a:t>CELKEM</a:t>
                      </a:r>
                    </a:p>
                  </a:txBody>
                  <a:tcPr marL="9525" marR="9525" marT="9525" marB="0" anchor="b"/>
                </a:tc>
                <a:tc>
                  <a:txBody>
                    <a:bodyPr/>
                    <a:lstStyle/>
                    <a:p>
                      <a:pPr algn="r" rtl="0" fontAlgn="b"/>
                      <a:r>
                        <a:rPr lang="cs-CZ" sz="1600" b="1" dirty="0">
                          <a:solidFill>
                            <a:srgbClr val="FF0000"/>
                          </a:solidFill>
                          <a:latin typeface="Arial Narrow" panose="020B0606020202030204" pitchFamily="34" charset="0"/>
                        </a:rPr>
                        <a:t>253</a:t>
                      </a:r>
                    </a:p>
                  </a:txBody>
                  <a:tcPr marL="9525" marR="9525" marT="9525" marB="0" anchor="b"/>
                </a:tc>
                <a:tc>
                  <a:txBody>
                    <a:bodyPr/>
                    <a:lstStyle/>
                    <a:p>
                      <a:pPr algn="r" fontAlgn="b"/>
                      <a:r>
                        <a:rPr lang="cs-CZ" sz="1600" b="1" dirty="0">
                          <a:solidFill>
                            <a:srgbClr val="FF0000"/>
                          </a:solidFill>
                          <a:latin typeface="Arial Narrow" panose="020B0606020202030204" pitchFamily="34" charset="0"/>
                        </a:rPr>
                        <a:t>245</a:t>
                      </a:r>
                    </a:p>
                  </a:txBody>
                  <a:tcPr marL="9525" marR="9525" marT="9525" marB="0" anchor="b"/>
                </a:tc>
                <a:tc>
                  <a:txBody>
                    <a:bodyPr/>
                    <a:lstStyle/>
                    <a:p>
                      <a:pPr algn="ctr" rtl="0" fontAlgn="b"/>
                      <a:r>
                        <a:rPr lang="cs-CZ" sz="1600" b="1" dirty="0" smtClean="0">
                          <a:solidFill>
                            <a:srgbClr val="FF0000"/>
                          </a:solidFill>
                          <a:latin typeface="Arial Narrow" panose="020B0606020202030204" pitchFamily="34" charset="0"/>
                        </a:rPr>
                        <a:t>246</a:t>
                      </a:r>
                      <a:endParaRPr lang="cs-CZ" sz="1600" b="1" dirty="0">
                        <a:solidFill>
                          <a:srgbClr val="FF0000"/>
                        </a:solidFill>
                        <a:latin typeface="Arial Narrow" panose="020B0606020202030204" pitchFamily="34" charset="0"/>
                      </a:endParaRPr>
                    </a:p>
                  </a:txBody>
                  <a:tcPr marL="9525" marR="9525" marT="9525" marB="0" anchor="b"/>
                </a:tc>
                <a:extLst>
                  <a:ext uri="{0D108BD9-81ED-4DB2-BD59-A6C34878D82A}">
                    <a16:rowId xmlns:a16="http://schemas.microsoft.com/office/drawing/2014/main" xmlns="" val="1128828136"/>
                  </a:ext>
                </a:extLst>
              </a:tr>
            </a:tbl>
          </a:graphicData>
        </a:graphic>
      </p:graphicFrame>
      <p:graphicFrame>
        <p:nvGraphicFramePr>
          <p:cNvPr id="8" name="Zástupný symbol pro obsah 7"/>
          <p:cNvGraphicFramePr>
            <a:graphicFrameLocks noGrp="1"/>
          </p:cNvGraphicFramePr>
          <p:nvPr>
            <p:ph sz="half" idx="2"/>
            <p:extLst>
              <p:ext uri="{D42A27DB-BD31-4B8C-83A1-F6EECF244321}">
                <p14:modId xmlns:p14="http://schemas.microsoft.com/office/powerpoint/2010/main" xmlns="" val="1164310157"/>
              </p:ext>
            </p:extLst>
          </p:nvPr>
        </p:nvGraphicFramePr>
        <p:xfrm>
          <a:off x="5004047" y="1365696"/>
          <a:ext cx="3653011" cy="3708400"/>
        </p:xfrm>
        <a:graphic>
          <a:graphicData uri="http://schemas.openxmlformats.org/drawingml/2006/table">
            <a:tbl>
              <a:tblPr firstRow="1" bandRow="1">
                <a:tableStyleId>{5C22544A-7EE6-4342-B048-85BDC9FD1C3A}</a:tableStyleId>
              </a:tblPr>
              <a:tblGrid>
                <a:gridCol w="1819930">
                  <a:extLst>
                    <a:ext uri="{9D8B030D-6E8A-4147-A177-3AD203B41FA5}">
                      <a16:colId xmlns:a16="http://schemas.microsoft.com/office/drawing/2014/main" xmlns="" val="3373522159"/>
                    </a:ext>
                  </a:extLst>
                </a:gridCol>
                <a:gridCol w="586198">
                  <a:extLst>
                    <a:ext uri="{9D8B030D-6E8A-4147-A177-3AD203B41FA5}">
                      <a16:colId xmlns:a16="http://schemas.microsoft.com/office/drawing/2014/main" xmlns="" val="1441772298"/>
                    </a:ext>
                  </a:extLst>
                </a:gridCol>
                <a:gridCol w="651330">
                  <a:extLst>
                    <a:ext uri="{9D8B030D-6E8A-4147-A177-3AD203B41FA5}">
                      <a16:colId xmlns:a16="http://schemas.microsoft.com/office/drawing/2014/main" xmlns="" val="525408938"/>
                    </a:ext>
                  </a:extLst>
                </a:gridCol>
                <a:gridCol w="595553">
                  <a:extLst>
                    <a:ext uri="{9D8B030D-6E8A-4147-A177-3AD203B41FA5}">
                      <a16:colId xmlns:a16="http://schemas.microsoft.com/office/drawing/2014/main" xmlns="" val="1331893687"/>
                    </a:ext>
                  </a:extLst>
                </a:gridCol>
              </a:tblGrid>
              <a:tr h="370840">
                <a:tc>
                  <a:txBody>
                    <a:bodyPr/>
                    <a:lstStyle/>
                    <a:p>
                      <a:endParaRPr lang="cs-CZ" dirty="0"/>
                    </a:p>
                  </a:txBody>
                  <a:tcPr/>
                </a:tc>
                <a:tc>
                  <a:txBody>
                    <a:bodyPr/>
                    <a:lstStyle/>
                    <a:p>
                      <a:pPr algn="ctr" rtl="0" fontAlgn="b"/>
                      <a:r>
                        <a:rPr lang="cs-CZ" sz="1600" b="1" i="0" u="none" strike="noStrike" dirty="0">
                          <a:solidFill>
                            <a:schemeClr val="tx1"/>
                          </a:solidFill>
                          <a:effectLst/>
                          <a:latin typeface="Arial Narrow" panose="020B0606020202030204" pitchFamily="34" charset="0"/>
                        </a:rPr>
                        <a:t>r. 2015</a:t>
                      </a:r>
                    </a:p>
                  </a:txBody>
                  <a:tcPr marL="9525" marR="9525" marT="9525" marB="0" anchor="b"/>
                </a:tc>
                <a:tc>
                  <a:txBody>
                    <a:bodyPr/>
                    <a:lstStyle/>
                    <a:p>
                      <a:pPr algn="ctr" fontAlgn="b"/>
                      <a:r>
                        <a:rPr lang="cs-CZ" sz="1600" b="1" i="0" u="none" strike="noStrike" dirty="0">
                          <a:solidFill>
                            <a:schemeClr val="tx1"/>
                          </a:solidFill>
                          <a:effectLst/>
                          <a:latin typeface="Arial Narrow" panose="020B0606020202030204" pitchFamily="34" charset="0"/>
                        </a:rPr>
                        <a:t>r.2016</a:t>
                      </a:r>
                    </a:p>
                  </a:txBody>
                  <a:tcPr marL="9525" marR="9525" marT="9525" marB="0" anchor="b"/>
                </a:tc>
                <a:tc>
                  <a:txBody>
                    <a:bodyPr/>
                    <a:lstStyle/>
                    <a:p>
                      <a:pPr algn="ctr" rtl="0" fontAlgn="b"/>
                      <a:r>
                        <a:rPr lang="cs-CZ" sz="1600" b="1" i="0" u="none" strike="noStrike" dirty="0" smtClean="0">
                          <a:solidFill>
                            <a:schemeClr val="tx1"/>
                          </a:solidFill>
                          <a:effectLst/>
                          <a:latin typeface="Arial Narrow" panose="020B0606020202030204" pitchFamily="34" charset="0"/>
                        </a:rPr>
                        <a:t>r.2017</a:t>
                      </a:r>
                      <a:r>
                        <a:rPr lang="cs-CZ" sz="1600" b="1" i="0" u="none" strike="noStrike" dirty="0">
                          <a:solidFill>
                            <a:schemeClr val="tx1"/>
                          </a:solidFill>
                          <a:effectLst/>
                          <a:latin typeface="Arial Narrow" panose="020B0606020202030204" pitchFamily="34" charset="0"/>
                        </a:rPr>
                        <a:t> </a:t>
                      </a:r>
                    </a:p>
                  </a:txBody>
                  <a:tcPr marL="9525" marR="9525" marT="9525" marB="0" anchor="b"/>
                </a:tc>
                <a:extLst>
                  <a:ext uri="{0D108BD9-81ED-4DB2-BD59-A6C34878D82A}">
                    <a16:rowId xmlns:a16="http://schemas.microsoft.com/office/drawing/2014/main" xmlns="" val="3836447680"/>
                  </a:ext>
                </a:extLst>
              </a:tr>
              <a:tr h="370840">
                <a:tc>
                  <a:txBody>
                    <a:bodyPr/>
                    <a:lstStyle/>
                    <a:p>
                      <a:pPr algn="l" rtl="0" fontAlgn="b"/>
                      <a:r>
                        <a:rPr lang="cs-CZ" sz="1600" b="1" i="0" u="none" strike="noStrike" dirty="0">
                          <a:solidFill>
                            <a:srgbClr val="000000"/>
                          </a:solidFill>
                          <a:effectLst/>
                          <a:latin typeface="Arial Narrow" panose="020B0606020202030204" pitchFamily="34" charset="0"/>
                        </a:rPr>
                        <a:t>Banskobystrický kraj</a:t>
                      </a:r>
                    </a:p>
                  </a:txBody>
                  <a:tcPr marL="9525" marR="9525" marT="9525" marB="0" anchor="b"/>
                </a:tc>
                <a:tc>
                  <a:txBody>
                    <a:bodyPr/>
                    <a:lstStyle/>
                    <a:p>
                      <a:pPr algn="ctr" rtl="0" fontAlgn="b"/>
                      <a:r>
                        <a:rPr lang="cs-CZ" sz="1600" b="1" i="0" u="none" strike="noStrike" dirty="0">
                          <a:solidFill>
                            <a:srgbClr val="000000"/>
                          </a:solidFill>
                          <a:effectLst/>
                          <a:latin typeface="Arial Narrow" panose="020B0606020202030204" pitchFamily="34" charset="0"/>
                        </a:rPr>
                        <a:t>17</a:t>
                      </a:r>
                    </a:p>
                  </a:txBody>
                  <a:tcPr marL="9525" marR="9525" marT="9525" marB="0" anchor="b"/>
                </a:tc>
                <a:tc>
                  <a:txBody>
                    <a:bodyPr/>
                    <a:lstStyle/>
                    <a:p>
                      <a:pPr algn="ctr" fontAlgn="b"/>
                      <a:r>
                        <a:rPr lang="cs-CZ" sz="1600" b="1" i="0" u="none" strike="noStrike" dirty="0">
                          <a:solidFill>
                            <a:srgbClr val="000000"/>
                          </a:solidFill>
                          <a:effectLst/>
                          <a:latin typeface="Arial Narrow" panose="020B0606020202030204" pitchFamily="34" charset="0"/>
                        </a:rPr>
                        <a:t>19</a:t>
                      </a:r>
                    </a:p>
                  </a:txBody>
                  <a:tcPr marL="9525" marR="9525" marT="9525" marB="0" anchor="b"/>
                </a:tc>
                <a:tc>
                  <a:txBody>
                    <a:bodyPr/>
                    <a:lstStyle/>
                    <a:p>
                      <a:pPr algn="ctr" fontAlgn="b"/>
                      <a:r>
                        <a:rPr lang="cs-CZ" sz="1600" b="1" i="0" u="none" strike="noStrike" dirty="0" smtClean="0">
                          <a:solidFill>
                            <a:srgbClr val="000000"/>
                          </a:solidFill>
                          <a:effectLst/>
                          <a:latin typeface="Arial Narrow" panose="020B0606020202030204" pitchFamily="34" charset="0"/>
                        </a:rPr>
                        <a:t>18</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1988569476"/>
                  </a:ext>
                </a:extLst>
              </a:tr>
              <a:tr h="370840">
                <a:tc>
                  <a:txBody>
                    <a:bodyPr/>
                    <a:lstStyle/>
                    <a:p>
                      <a:pPr algn="l" rtl="0" fontAlgn="b"/>
                      <a:r>
                        <a:rPr lang="cs-CZ" sz="1600" b="1" i="0" u="none" strike="noStrike" dirty="0">
                          <a:solidFill>
                            <a:srgbClr val="000000"/>
                          </a:solidFill>
                          <a:effectLst/>
                          <a:latin typeface="Arial Narrow" panose="020B0606020202030204" pitchFamily="34" charset="0"/>
                        </a:rPr>
                        <a:t>Bratislavský kraj</a:t>
                      </a:r>
                    </a:p>
                  </a:txBody>
                  <a:tcPr marL="9525" marR="9525" marT="9525" marB="0" anchor="b"/>
                </a:tc>
                <a:tc>
                  <a:txBody>
                    <a:bodyPr/>
                    <a:lstStyle/>
                    <a:p>
                      <a:pPr algn="ctr" rtl="0" fontAlgn="b"/>
                      <a:r>
                        <a:rPr lang="cs-CZ" sz="1600" b="1" i="0" u="none" strike="noStrike" dirty="0">
                          <a:solidFill>
                            <a:srgbClr val="000000"/>
                          </a:solidFill>
                          <a:effectLst/>
                          <a:latin typeface="Arial Narrow" panose="020B0606020202030204" pitchFamily="34" charset="0"/>
                        </a:rPr>
                        <a:t>2</a:t>
                      </a:r>
                    </a:p>
                  </a:txBody>
                  <a:tcPr marL="9525" marR="9525" marT="9525" marB="0" anchor="b"/>
                </a:tc>
                <a:tc>
                  <a:txBody>
                    <a:bodyPr/>
                    <a:lstStyle/>
                    <a:p>
                      <a:pPr algn="ctr" fontAlgn="b"/>
                      <a:r>
                        <a:rPr lang="cs-CZ" sz="1600" b="1" i="0" u="none" strike="noStrike" dirty="0">
                          <a:solidFill>
                            <a:srgbClr val="000000"/>
                          </a:solidFill>
                          <a:effectLst/>
                          <a:latin typeface="Arial Narrow" panose="020B0606020202030204" pitchFamily="34" charset="0"/>
                        </a:rPr>
                        <a:t>4</a:t>
                      </a:r>
                    </a:p>
                  </a:txBody>
                  <a:tcPr marL="9525" marR="9525" marT="9525" marB="0" anchor="b"/>
                </a:tc>
                <a:tc>
                  <a:txBody>
                    <a:bodyPr/>
                    <a:lstStyle/>
                    <a:p>
                      <a:pPr algn="ctr" fontAlgn="b"/>
                      <a:r>
                        <a:rPr lang="cs-CZ" sz="1600" b="1" i="0" u="none" strike="noStrike" dirty="0">
                          <a:solidFill>
                            <a:srgbClr val="000000"/>
                          </a:solidFill>
                          <a:effectLst/>
                          <a:latin typeface="Arial Narrow" panose="020B0606020202030204" pitchFamily="34" charset="0"/>
                        </a:rPr>
                        <a:t>4</a:t>
                      </a:r>
                    </a:p>
                  </a:txBody>
                  <a:tcPr marL="9525" marR="9525" marT="9525" marB="0" anchor="b"/>
                </a:tc>
                <a:extLst>
                  <a:ext uri="{0D108BD9-81ED-4DB2-BD59-A6C34878D82A}">
                    <a16:rowId xmlns:a16="http://schemas.microsoft.com/office/drawing/2014/main" xmlns="" val="799519898"/>
                  </a:ext>
                </a:extLst>
              </a:tr>
              <a:tr h="370840">
                <a:tc>
                  <a:txBody>
                    <a:bodyPr/>
                    <a:lstStyle/>
                    <a:p>
                      <a:pPr algn="l" rtl="0" fontAlgn="b"/>
                      <a:r>
                        <a:rPr lang="cs-CZ" sz="1600" b="1" i="0" u="none" strike="noStrike" dirty="0">
                          <a:solidFill>
                            <a:srgbClr val="000000"/>
                          </a:solidFill>
                          <a:effectLst/>
                          <a:latin typeface="Arial Narrow" panose="020B0606020202030204" pitchFamily="34" charset="0"/>
                        </a:rPr>
                        <a:t>Košický kraj</a:t>
                      </a:r>
                    </a:p>
                  </a:txBody>
                  <a:tcPr marL="9525" marR="9525" marT="9525" marB="0" anchor="b"/>
                </a:tc>
                <a:tc>
                  <a:txBody>
                    <a:bodyPr/>
                    <a:lstStyle/>
                    <a:p>
                      <a:pPr algn="ctr" rtl="0" fontAlgn="b"/>
                      <a:r>
                        <a:rPr lang="cs-CZ" sz="1600" b="1" i="0" u="none" strike="noStrike" dirty="0">
                          <a:solidFill>
                            <a:srgbClr val="000000"/>
                          </a:solidFill>
                          <a:effectLst/>
                          <a:latin typeface="Arial Narrow" panose="020B0606020202030204" pitchFamily="34" charset="0"/>
                        </a:rPr>
                        <a:t>3</a:t>
                      </a:r>
                    </a:p>
                  </a:txBody>
                  <a:tcPr marL="9525" marR="9525" marT="9525" marB="0" anchor="b"/>
                </a:tc>
                <a:tc>
                  <a:txBody>
                    <a:bodyPr/>
                    <a:lstStyle/>
                    <a:p>
                      <a:pPr algn="ctr" fontAlgn="b"/>
                      <a:r>
                        <a:rPr lang="cs-CZ" sz="1600" b="1" i="0" u="none" strike="noStrike" dirty="0">
                          <a:solidFill>
                            <a:srgbClr val="000000"/>
                          </a:solidFill>
                          <a:effectLst/>
                          <a:latin typeface="Arial Narrow" panose="020B0606020202030204" pitchFamily="34" charset="0"/>
                        </a:rPr>
                        <a:t>3</a:t>
                      </a:r>
                    </a:p>
                  </a:txBody>
                  <a:tcPr marL="9525" marR="9525" marT="9525" marB="0" anchor="b"/>
                </a:tc>
                <a:tc>
                  <a:txBody>
                    <a:bodyPr/>
                    <a:lstStyle/>
                    <a:p>
                      <a:pPr algn="ctr" fontAlgn="b"/>
                      <a:r>
                        <a:rPr lang="cs-CZ" sz="1600" b="1" i="0" u="none" strike="noStrike">
                          <a:solidFill>
                            <a:srgbClr val="000000"/>
                          </a:solidFill>
                          <a:effectLst/>
                          <a:latin typeface="Arial Narrow" panose="020B0606020202030204" pitchFamily="34" charset="0"/>
                        </a:rPr>
                        <a:t>3</a:t>
                      </a:r>
                    </a:p>
                  </a:txBody>
                  <a:tcPr marL="9525" marR="9525" marT="9525" marB="0" anchor="b"/>
                </a:tc>
                <a:extLst>
                  <a:ext uri="{0D108BD9-81ED-4DB2-BD59-A6C34878D82A}">
                    <a16:rowId xmlns:a16="http://schemas.microsoft.com/office/drawing/2014/main" xmlns="" val="3780683364"/>
                  </a:ext>
                </a:extLst>
              </a:tr>
              <a:tr h="370840">
                <a:tc>
                  <a:txBody>
                    <a:bodyPr/>
                    <a:lstStyle/>
                    <a:p>
                      <a:pPr algn="l" rtl="0" fontAlgn="b"/>
                      <a:r>
                        <a:rPr lang="cs-CZ" sz="1600" b="1" i="0" u="none" strike="noStrike" dirty="0" err="1">
                          <a:solidFill>
                            <a:srgbClr val="000000"/>
                          </a:solidFill>
                          <a:effectLst/>
                          <a:latin typeface="Arial Narrow" panose="020B0606020202030204" pitchFamily="34" charset="0"/>
                        </a:rPr>
                        <a:t>Nitrianský</a:t>
                      </a:r>
                      <a:r>
                        <a:rPr lang="cs-CZ" sz="1600" b="1" i="0" u="none" strike="noStrike" dirty="0">
                          <a:solidFill>
                            <a:srgbClr val="000000"/>
                          </a:solidFill>
                          <a:effectLst/>
                          <a:latin typeface="Arial Narrow" panose="020B0606020202030204" pitchFamily="34" charset="0"/>
                        </a:rPr>
                        <a:t> kraj</a:t>
                      </a:r>
                    </a:p>
                  </a:txBody>
                  <a:tcPr marL="9525" marR="9525" marT="9525" marB="0" anchor="b"/>
                </a:tc>
                <a:tc>
                  <a:txBody>
                    <a:bodyPr/>
                    <a:lstStyle/>
                    <a:p>
                      <a:pPr algn="ctr" rtl="0" fontAlgn="b"/>
                      <a:r>
                        <a:rPr lang="cs-CZ" sz="1600" b="1" i="0" u="none" strike="noStrike" dirty="0">
                          <a:solidFill>
                            <a:srgbClr val="000000"/>
                          </a:solidFill>
                          <a:effectLst/>
                          <a:latin typeface="Arial Narrow" panose="020B0606020202030204" pitchFamily="34" charset="0"/>
                        </a:rPr>
                        <a:t>11</a:t>
                      </a:r>
                    </a:p>
                  </a:txBody>
                  <a:tcPr marL="9525" marR="9525" marT="9525" marB="0" anchor="b"/>
                </a:tc>
                <a:tc>
                  <a:txBody>
                    <a:bodyPr/>
                    <a:lstStyle/>
                    <a:p>
                      <a:pPr algn="ctr" fontAlgn="b"/>
                      <a:r>
                        <a:rPr lang="cs-CZ" sz="1600" b="1" i="0" u="none" strike="noStrike" dirty="0">
                          <a:solidFill>
                            <a:srgbClr val="000000"/>
                          </a:solidFill>
                          <a:effectLst/>
                          <a:latin typeface="Arial Narrow" panose="020B0606020202030204" pitchFamily="34" charset="0"/>
                        </a:rPr>
                        <a:t>14</a:t>
                      </a:r>
                    </a:p>
                  </a:txBody>
                  <a:tcPr marL="9525" marR="9525" marT="9525" marB="0" anchor="b"/>
                </a:tc>
                <a:tc>
                  <a:txBody>
                    <a:bodyPr/>
                    <a:lstStyle/>
                    <a:p>
                      <a:pPr algn="ctr" fontAlgn="b"/>
                      <a:r>
                        <a:rPr lang="cs-CZ" sz="1600" b="1" i="0" u="none" strike="noStrike" dirty="0" smtClean="0">
                          <a:solidFill>
                            <a:srgbClr val="000000"/>
                          </a:solidFill>
                          <a:effectLst/>
                          <a:latin typeface="Arial Narrow" panose="020B0606020202030204" pitchFamily="34" charset="0"/>
                        </a:rPr>
                        <a:t>13</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3662861173"/>
                  </a:ext>
                </a:extLst>
              </a:tr>
              <a:tr h="370840">
                <a:tc>
                  <a:txBody>
                    <a:bodyPr/>
                    <a:lstStyle/>
                    <a:p>
                      <a:pPr algn="l" rtl="0" fontAlgn="b"/>
                      <a:r>
                        <a:rPr lang="cs-CZ" sz="1600" b="1" i="0" u="none" strike="noStrike" dirty="0">
                          <a:solidFill>
                            <a:srgbClr val="000000"/>
                          </a:solidFill>
                          <a:effectLst/>
                          <a:latin typeface="Arial Narrow" panose="020B0606020202030204" pitchFamily="34" charset="0"/>
                        </a:rPr>
                        <a:t>Prešovský kraj</a:t>
                      </a:r>
                    </a:p>
                  </a:txBody>
                  <a:tcPr marL="9525" marR="9525" marT="9525" marB="0" anchor="b"/>
                </a:tc>
                <a:tc>
                  <a:txBody>
                    <a:bodyPr/>
                    <a:lstStyle/>
                    <a:p>
                      <a:pPr algn="ctr" rtl="0" fontAlgn="b"/>
                      <a:r>
                        <a:rPr lang="cs-CZ" sz="1600" b="1" i="0" u="none" strike="noStrike" dirty="0">
                          <a:solidFill>
                            <a:srgbClr val="000000"/>
                          </a:solidFill>
                          <a:effectLst/>
                          <a:latin typeface="Arial Narrow" panose="020B0606020202030204" pitchFamily="34" charset="0"/>
                        </a:rPr>
                        <a:t>8</a:t>
                      </a:r>
                    </a:p>
                  </a:txBody>
                  <a:tcPr marL="9525" marR="9525" marT="9525" marB="0" anchor="b"/>
                </a:tc>
                <a:tc>
                  <a:txBody>
                    <a:bodyPr/>
                    <a:lstStyle/>
                    <a:p>
                      <a:pPr algn="ctr" fontAlgn="b"/>
                      <a:r>
                        <a:rPr lang="cs-CZ" sz="1600" b="1" i="0" u="none" strike="noStrike" dirty="0">
                          <a:solidFill>
                            <a:srgbClr val="000000"/>
                          </a:solidFill>
                          <a:effectLst/>
                          <a:latin typeface="Arial Narrow" panose="020B0606020202030204" pitchFamily="34" charset="0"/>
                        </a:rPr>
                        <a:t>11</a:t>
                      </a:r>
                    </a:p>
                  </a:txBody>
                  <a:tcPr marL="9525" marR="9525" marT="9525" marB="0" anchor="b"/>
                </a:tc>
                <a:tc>
                  <a:txBody>
                    <a:bodyPr/>
                    <a:lstStyle/>
                    <a:p>
                      <a:pPr algn="ctr" fontAlgn="b"/>
                      <a:r>
                        <a:rPr lang="cs-CZ" sz="1600" b="1" i="0" u="none" strike="noStrike" dirty="0" smtClean="0">
                          <a:solidFill>
                            <a:srgbClr val="000000"/>
                          </a:solidFill>
                          <a:effectLst/>
                          <a:latin typeface="Arial Narrow" panose="020B0606020202030204" pitchFamily="34" charset="0"/>
                        </a:rPr>
                        <a:t>14</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1878507709"/>
                  </a:ext>
                </a:extLst>
              </a:tr>
              <a:tr h="370840">
                <a:tc>
                  <a:txBody>
                    <a:bodyPr/>
                    <a:lstStyle/>
                    <a:p>
                      <a:pPr algn="l" rtl="0" fontAlgn="b"/>
                      <a:r>
                        <a:rPr lang="cs-CZ" sz="1600" b="1" i="0" u="none" strike="noStrike" dirty="0">
                          <a:solidFill>
                            <a:srgbClr val="000000"/>
                          </a:solidFill>
                          <a:effectLst/>
                          <a:latin typeface="Arial Narrow" panose="020B0606020202030204" pitchFamily="34" charset="0"/>
                        </a:rPr>
                        <a:t>Trenčianský kraj</a:t>
                      </a:r>
                    </a:p>
                  </a:txBody>
                  <a:tcPr marL="9525" marR="9525" marT="9525" marB="0" anchor="b"/>
                </a:tc>
                <a:tc>
                  <a:txBody>
                    <a:bodyPr/>
                    <a:lstStyle/>
                    <a:p>
                      <a:pPr algn="ctr" rtl="0" fontAlgn="b"/>
                      <a:r>
                        <a:rPr lang="cs-CZ" sz="1600" b="1" i="0" u="none" strike="noStrike" dirty="0">
                          <a:solidFill>
                            <a:srgbClr val="000000"/>
                          </a:solidFill>
                          <a:effectLst/>
                          <a:latin typeface="Arial Narrow" panose="020B0606020202030204" pitchFamily="34" charset="0"/>
                        </a:rPr>
                        <a:t>3</a:t>
                      </a:r>
                    </a:p>
                  </a:txBody>
                  <a:tcPr marL="9525" marR="9525" marT="9525" marB="0" anchor="b"/>
                </a:tc>
                <a:tc>
                  <a:txBody>
                    <a:bodyPr/>
                    <a:lstStyle/>
                    <a:p>
                      <a:pPr algn="ctr" fontAlgn="b"/>
                      <a:r>
                        <a:rPr lang="cs-CZ" sz="1600" b="1" i="0" u="none" strike="noStrike">
                          <a:solidFill>
                            <a:srgbClr val="000000"/>
                          </a:solidFill>
                          <a:effectLst/>
                          <a:latin typeface="Arial Narrow" panose="020B0606020202030204" pitchFamily="34" charset="0"/>
                        </a:rPr>
                        <a:t>10</a:t>
                      </a:r>
                    </a:p>
                  </a:txBody>
                  <a:tcPr marL="9525" marR="9525" marT="9525" marB="0" anchor="b"/>
                </a:tc>
                <a:tc>
                  <a:txBody>
                    <a:bodyPr/>
                    <a:lstStyle/>
                    <a:p>
                      <a:pPr algn="ctr" fontAlgn="b"/>
                      <a:r>
                        <a:rPr lang="cs-CZ" sz="1600" b="1" i="0" u="none" strike="noStrike" dirty="0" smtClean="0">
                          <a:solidFill>
                            <a:srgbClr val="000000"/>
                          </a:solidFill>
                          <a:effectLst/>
                          <a:latin typeface="Arial Narrow" panose="020B0606020202030204" pitchFamily="34" charset="0"/>
                        </a:rPr>
                        <a:t>7</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3610813454"/>
                  </a:ext>
                </a:extLst>
              </a:tr>
              <a:tr h="370840">
                <a:tc>
                  <a:txBody>
                    <a:bodyPr/>
                    <a:lstStyle/>
                    <a:p>
                      <a:pPr algn="l" rtl="0" fontAlgn="b"/>
                      <a:r>
                        <a:rPr lang="cs-CZ" sz="1600" b="1" i="0" u="none" strike="noStrike" dirty="0">
                          <a:solidFill>
                            <a:srgbClr val="000000"/>
                          </a:solidFill>
                          <a:effectLst/>
                          <a:latin typeface="Arial Narrow" panose="020B0606020202030204" pitchFamily="34" charset="0"/>
                        </a:rPr>
                        <a:t>Trnavský kraj</a:t>
                      </a:r>
                    </a:p>
                  </a:txBody>
                  <a:tcPr marL="9525" marR="9525" marT="9525" marB="0" anchor="b"/>
                </a:tc>
                <a:tc>
                  <a:txBody>
                    <a:bodyPr/>
                    <a:lstStyle/>
                    <a:p>
                      <a:pPr algn="ctr" rtl="0" fontAlgn="b"/>
                      <a:r>
                        <a:rPr lang="cs-CZ" sz="1600" b="1" i="0" u="none" strike="noStrike" dirty="0">
                          <a:solidFill>
                            <a:srgbClr val="000000"/>
                          </a:solidFill>
                          <a:effectLst/>
                          <a:latin typeface="Arial Narrow" panose="020B0606020202030204" pitchFamily="34" charset="0"/>
                        </a:rPr>
                        <a:t>3</a:t>
                      </a:r>
                    </a:p>
                  </a:txBody>
                  <a:tcPr marL="9525" marR="9525" marT="9525" marB="0" anchor="b"/>
                </a:tc>
                <a:tc>
                  <a:txBody>
                    <a:bodyPr/>
                    <a:lstStyle/>
                    <a:p>
                      <a:pPr algn="ctr" fontAlgn="b"/>
                      <a:r>
                        <a:rPr lang="cs-CZ" sz="1600" b="1" i="0" u="none" strike="noStrike">
                          <a:solidFill>
                            <a:srgbClr val="000000"/>
                          </a:solidFill>
                          <a:effectLst/>
                          <a:latin typeface="Arial Narrow" panose="020B0606020202030204" pitchFamily="34" charset="0"/>
                        </a:rPr>
                        <a:t>5</a:t>
                      </a:r>
                    </a:p>
                  </a:txBody>
                  <a:tcPr marL="9525" marR="9525" marT="9525" marB="0" anchor="b"/>
                </a:tc>
                <a:tc>
                  <a:txBody>
                    <a:bodyPr/>
                    <a:lstStyle/>
                    <a:p>
                      <a:pPr algn="ctr" fontAlgn="b"/>
                      <a:r>
                        <a:rPr lang="cs-CZ" sz="1600" b="1" i="0" u="none" strike="noStrike" dirty="0">
                          <a:solidFill>
                            <a:srgbClr val="000000"/>
                          </a:solidFill>
                          <a:effectLst/>
                          <a:latin typeface="Arial Narrow" panose="020B0606020202030204" pitchFamily="34" charset="0"/>
                        </a:rPr>
                        <a:t>5</a:t>
                      </a:r>
                    </a:p>
                  </a:txBody>
                  <a:tcPr marL="9525" marR="9525" marT="9525" marB="0" anchor="b"/>
                </a:tc>
                <a:extLst>
                  <a:ext uri="{0D108BD9-81ED-4DB2-BD59-A6C34878D82A}">
                    <a16:rowId xmlns:a16="http://schemas.microsoft.com/office/drawing/2014/main" xmlns="" val="516697061"/>
                  </a:ext>
                </a:extLst>
              </a:tr>
              <a:tr h="370840">
                <a:tc>
                  <a:txBody>
                    <a:bodyPr/>
                    <a:lstStyle/>
                    <a:p>
                      <a:pPr algn="l" rtl="0" fontAlgn="b"/>
                      <a:r>
                        <a:rPr lang="cs-CZ" sz="1600" b="1" i="0" u="none" strike="noStrike">
                          <a:solidFill>
                            <a:srgbClr val="000000"/>
                          </a:solidFill>
                          <a:effectLst/>
                          <a:latin typeface="Arial Narrow" panose="020B0606020202030204" pitchFamily="34" charset="0"/>
                        </a:rPr>
                        <a:t>Žilinský kraj</a:t>
                      </a:r>
                    </a:p>
                  </a:txBody>
                  <a:tcPr marL="9525" marR="9525" marT="9525" marB="0" anchor="b"/>
                </a:tc>
                <a:tc>
                  <a:txBody>
                    <a:bodyPr/>
                    <a:lstStyle/>
                    <a:p>
                      <a:pPr algn="ctr" rtl="0" fontAlgn="b"/>
                      <a:r>
                        <a:rPr lang="cs-CZ" sz="1600" b="1" i="0" u="none" strike="noStrike" dirty="0">
                          <a:solidFill>
                            <a:srgbClr val="000000"/>
                          </a:solidFill>
                          <a:effectLst/>
                          <a:latin typeface="Arial Narrow" panose="020B0606020202030204" pitchFamily="34" charset="0"/>
                        </a:rPr>
                        <a:t>10</a:t>
                      </a:r>
                    </a:p>
                  </a:txBody>
                  <a:tcPr marL="9525" marR="9525" marT="9525" marB="0" anchor="b"/>
                </a:tc>
                <a:tc>
                  <a:txBody>
                    <a:bodyPr/>
                    <a:lstStyle/>
                    <a:p>
                      <a:pPr algn="ctr" fontAlgn="b"/>
                      <a:r>
                        <a:rPr lang="cs-CZ" sz="1600" b="1" i="0" u="none" strike="noStrike" dirty="0">
                          <a:solidFill>
                            <a:srgbClr val="000000"/>
                          </a:solidFill>
                          <a:effectLst/>
                          <a:latin typeface="Arial Narrow" panose="020B0606020202030204" pitchFamily="34" charset="0"/>
                        </a:rPr>
                        <a:t>9</a:t>
                      </a:r>
                    </a:p>
                  </a:txBody>
                  <a:tcPr marL="9525" marR="9525" marT="9525" marB="0" anchor="b"/>
                </a:tc>
                <a:tc>
                  <a:txBody>
                    <a:bodyPr/>
                    <a:lstStyle/>
                    <a:p>
                      <a:pPr algn="ctr" fontAlgn="b"/>
                      <a:r>
                        <a:rPr lang="cs-CZ" sz="1600" b="1" i="0" u="none" strike="noStrike" dirty="0" smtClean="0">
                          <a:solidFill>
                            <a:srgbClr val="000000"/>
                          </a:solidFill>
                          <a:effectLst/>
                          <a:latin typeface="Arial Narrow" panose="020B0606020202030204" pitchFamily="34" charset="0"/>
                        </a:rPr>
                        <a:t>10</a:t>
                      </a:r>
                      <a:endParaRPr lang="cs-CZ" sz="16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2440067965"/>
                  </a:ext>
                </a:extLst>
              </a:tr>
              <a:tr h="370840">
                <a:tc>
                  <a:txBody>
                    <a:bodyPr/>
                    <a:lstStyle/>
                    <a:p>
                      <a:pPr algn="l" rtl="0" fontAlgn="b"/>
                      <a:r>
                        <a:rPr lang="cs-CZ" sz="1600" b="1" i="0" u="none" strike="noStrike" dirty="0">
                          <a:solidFill>
                            <a:srgbClr val="FF0000"/>
                          </a:solidFill>
                          <a:effectLst/>
                          <a:latin typeface="Arial Narrow" panose="020B0606020202030204" pitchFamily="34" charset="0"/>
                        </a:rPr>
                        <a:t> CELKEM</a:t>
                      </a:r>
                    </a:p>
                  </a:txBody>
                  <a:tcPr marL="9525" marR="9525" marT="9525" marB="0" anchor="b"/>
                </a:tc>
                <a:tc>
                  <a:txBody>
                    <a:bodyPr/>
                    <a:lstStyle/>
                    <a:p>
                      <a:pPr algn="ctr" rtl="0" fontAlgn="b"/>
                      <a:r>
                        <a:rPr lang="cs-CZ" sz="1600" b="1" i="0" u="none" strike="noStrike" dirty="0">
                          <a:solidFill>
                            <a:srgbClr val="FF0000"/>
                          </a:solidFill>
                          <a:effectLst/>
                          <a:latin typeface="Arial Narrow" panose="020B0606020202030204" pitchFamily="34" charset="0"/>
                        </a:rPr>
                        <a:t>57</a:t>
                      </a:r>
                    </a:p>
                  </a:txBody>
                  <a:tcPr marL="9525" marR="9525" marT="9525" marB="0" anchor="b"/>
                </a:tc>
                <a:tc>
                  <a:txBody>
                    <a:bodyPr/>
                    <a:lstStyle/>
                    <a:p>
                      <a:pPr algn="ctr" fontAlgn="b"/>
                      <a:r>
                        <a:rPr lang="cs-CZ" sz="1600" b="1" i="0" u="none" strike="noStrike" dirty="0">
                          <a:solidFill>
                            <a:srgbClr val="FF0000"/>
                          </a:solidFill>
                          <a:effectLst/>
                          <a:latin typeface="Arial Narrow" panose="020B0606020202030204" pitchFamily="34" charset="0"/>
                        </a:rPr>
                        <a:t>75</a:t>
                      </a:r>
                    </a:p>
                  </a:txBody>
                  <a:tcPr marL="9525" marR="9525" marT="9525" marB="0" anchor="b"/>
                </a:tc>
                <a:tc>
                  <a:txBody>
                    <a:bodyPr/>
                    <a:lstStyle/>
                    <a:p>
                      <a:pPr algn="ctr" fontAlgn="b"/>
                      <a:r>
                        <a:rPr lang="cs-CZ" sz="1600" b="1" i="0" u="none" strike="noStrike" dirty="0">
                          <a:solidFill>
                            <a:srgbClr val="FF0000"/>
                          </a:solidFill>
                          <a:effectLst/>
                          <a:latin typeface="Arial Narrow" panose="020B0606020202030204" pitchFamily="34" charset="0"/>
                        </a:rPr>
                        <a:t>75</a:t>
                      </a:r>
                    </a:p>
                  </a:txBody>
                  <a:tcPr marL="9525" marR="9525" marT="9525" marB="0" anchor="b"/>
                </a:tc>
                <a:extLst>
                  <a:ext uri="{0D108BD9-81ED-4DB2-BD59-A6C34878D82A}">
                    <a16:rowId xmlns:a16="http://schemas.microsoft.com/office/drawing/2014/main" xmlns="" val="3348878125"/>
                  </a:ext>
                </a:extLst>
              </a:tr>
            </a:tbl>
          </a:graphicData>
        </a:graphic>
      </p:graphicFrame>
      <p:sp>
        <p:nvSpPr>
          <p:cNvPr id="5" name="Zástupný symbol pro číslo snímku 4"/>
          <p:cNvSpPr>
            <a:spLocks noGrp="1"/>
          </p:cNvSpPr>
          <p:nvPr>
            <p:ph type="sldNum" sz="quarter" idx="12"/>
          </p:nvPr>
        </p:nvSpPr>
        <p:spPr/>
        <p:txBody>
          <a:bodyPr/>
          <a:lstStyle/>
          <a:p>
            <a:pPr>
              <a:defRPr/>
            </a:pPr>
            <a:fld id="{1C2FDE00-1646-4C5B-9971-1C50F51AB68B}" type="slidenum">
              <a:rPr lang="cs-CZ" smtClean="0"/>
              <a:pPr>
                <a:defRPr/>
              </a:pPr>
              <a:t>16</a:t>
            </a:fld>
            <a:endParaRPr lang="cs-CZ" dirty="0"/>
          </a:p>
        </p:txBody>
      </p:sp>
    </p:spTree>
    <p:extLst>
      <p:ext uri="{BB962C8B-B14F-4D97-AF65-F5344CB8AC3E}">
        <p14:creationId xmlns:p14="http://schemas.microsoft.com/office/powerpoint/2010/main" xmlns="" val="2614002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1" t="14704" r="391" b="16002"/>
          <a:stretch/>
        </p:blipFill>
        <p:spPr bwMode="auto">
          <a:xfrm>
            <a:off x="-4497388" y="-99392"/>
            <a:ext cx="18288001" cy="712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3" name="TextovéPole 3"/>
          <p:cNvSpPr txBox="1">
            <a:spLocks noChangeArrowheads="1"/>
          </p:cNvSpPr>
          <p:nvPr/>
        </p:nvSpPr>
        <p:spPr bwMode="auto">
          <a:xfrm>
            <a:off x="1835150" y="5157788"/>
            <a:ext cx="596297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dirty="0" err="1" smtClean="0"/>
              <a:t>Vyběr</a:t>
            </a:r>
            <a:r>
              <a:rPr lang="cs-CZ" sz="2800" b="1" dirty="0" smtClean="0"/>
              <a:t> knihovny </a:t>
            </a:r>
            <a:r>
              <a:rPr lang="cs-CZ" sz="2800" b="1" dirty="0"/>
              <a:t>pro porovnávání</a:t>
            </a:r>
          </a:p>
        </p:txBody>
      </p:sp>
      <p:sp>
        <p:nvSpPr>
          <p:cNvPr id="10244" name="Line 670"/>
          <p:cNvSpPr>
            <a:spLocks noChangeShapeType="1"/>
          </p:cNvSpPr>
          <p:nvPr/>
        </p:nvSpPr>
        <p:spPr bwMode="auto">
          <a:xfrm flipV="1">
            <a:off x="7460391" y="2636912"/>
            <a:ext cx="1076225" cy="57542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
        <p:nvSpPr>
          <p:cNvPr id="10245" name="Line 670"/>
          <p:cNvSpPr>
            <a:spLocks noChangeShapeType="1"/>
          </p:cNvSpPr>
          <p:nvPr/>
        </p:nvSpPr>
        <p:spPr bwMode="auto">
          <a:xfrm flipH="1" flipV="1">
            <a:off x="899592" y="2636912"/>
            <a:ext cx="1584250" cy="504006"/>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
        <p:nvSpPr>
          <p:cNvPr id="2" name="Zástupný symbol pro číslo snímku 1"/>
          <p:cNvSpPr>
            <a:spLocks noGrp="1"/>
          </p:cNvSpPr>
          <p:nvPr>
            <p:ph type="sldNum" sz="quarter" idx="12"/>
          </p:nvPr>
        </p:nvSpPr>
        <p:spPr/>
        <p:txBody>
          <a:bodyPr/>
          <a:lstStyle/>
          <a:p>
            <a:pPr>
              <a:defRPr/>
            </a:pPr>
            <a:fld id="{647BD9F7-2EA9-46DB-A308-0713DB1B60DF}" type="slidenum">
              <a:rPr lang="cs-CZ" smtClean="0"/>
              <a:pPr>
                <a:defRPr/>
              </a:pPr>
              <a:t>17</a:t>
            </a:fld>
            <a:endParaRPr lang="cs-CZ"/>
          </a:p>
        </p:txBody>
      </p:sp>
      <p:sp>
        <p:nvSpPr>
          <p:cNvPr id="3" name="Obdélník 2"/>
          <p:cNvSpPr/>
          <p:nvPr/>
        </p:nvSpPr>
        <p:spPr>
          <a:xfrm>
            <a:off x="251520" y="116632"/>
            <a:ext cx="4237057" cy="369332"/>
          </a:xfrm>
          <a:prstGeom prst="rect">
            <a:avLst/>
          </a:prstGeom>
          <a:solidFill>
            <a:schemeClr val="bg1"/>
          </a:solidFill>
        </p:spPr>
        <p:txBody>
          <a:bodyPr wrap="none">
            <a:spAutoFit/>
          </a:bodyPr>
          <a:lstStyle/>
          <a:p>
            <a:r>
              <a:rPr lang="cs-CZ" b="1" dirty="0">
                <a:solidFill>
                  <a:srgbClr val="FF0000"/>
                </a:solidFill>
              </a:rPr>
              <a:t>Databáze „</a:t>
            </a:r>
            <a:r>
              <a:rPr lang="cs-CZ" b="1" dirty="0" err="1">
                <a:solidFill>
                  <a:srgbClr val="FF0000"/>
                </a:solidFill>
              </a:rPr>
              <a:t>Benchmarking</a:t>
            </a:r>
            <a:r>
              <a:rPr lang="cs-CZ" b="1" dirty="0">
                <a:solidFill>
                  <a:srgbClr val="FF0000"/>
                </a:solidFill>
              </a:rPr>
              <a:t> knihoven“ </a:t>
            </a:r>
          </a:p>
        </p:txBody>
      </p:sp>
    </p:spTree>
    <p:extLst>
      <p:ext uri="{BB962C8B-B14F-4D97-AF65-F5344CB8AC3E}">
        <p14:creationId xmlns:p14="http://schemas.microsoft.com/office/powerpoint/2010/main" xmlns="" val="358686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cstate="print"/>
          <a:srcRect l="5320" r="7012"/>
          <a:stretch/>
        </p:blipFill>
        <p:spPr>
          <a:xfrm>
            <a:off x="-9138" y="993900"/>
            <a:ext cx="9144000" cy="5864100"/>
          </a:xfrm>
          <a:prstGeom prst="rect">
            <a:avLst/>
          </a:prstGeom>
        </p:spPr>
      </p:pic>
      <p:sp>
        <p:nvSpPr>
          <p:cNvPr id="4" name="Line 670"/>
          <p:cNvSpPr>
            <a:spLocks noChangeShapeType="1"/>
          </p:cNvSpPr>
          <p:nvPr/>
        </p:nvSpPr>
        <p:spPr bwMode="auto">
          <a:xfrm flipH="1" flipV="1">
            <a:off x="4283968" y="2958790"/>
            <a:ext cx="1441450" cy="43180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
        <p:nvSpPr>
          <p:cNvPr id="5" name="TextovéPole 4"/>
          <p:cNvSpPr txBox="1"/>
          <p:nvPr/>
        </p:nvSpPr>
        <p:spPr>
          <a:xfrm>
            <a:off x="1619672" y="5013176"/>
            <a:ext cx="2797561" cy="369332"/>
          </a:xfrm>
          <a:prstGeom prst="rect">
            <a:avLst/>
          </a:prstGeom>
          <a:noFill/>
        </p:spPr>
        <p:txBody>
          <a:bodyPr wrap="none" rtlCol="0">
            <a:spAutoFit/>
          </a:bodyPr>
          <a:lstStyle/>
          <a:p>
            <a:r>
              <a:rPr lang="cs-CZ" b="1" dirty="0" smtClean="0">
                <a:latin typeface="Arial Narrow" panose="020B0606020202030204" pitchFamily="34" charset="0"/>
              </a:rPr>
              <a:t>Výběr knihoven pro srovnání</a:t>
            </a:r>
            <a:endParaRPr lang="cs-CZ" b="1" dirty="0">
              <a:latin typeface="Arial Narrow" panose="020B0606020202030204" pitchFamily="34" charset="0"/>
            </a:endParaRPr>
          </a:p>
        </p:txBody>
      </p:sp>
      <p:sp>
        <p:nvSpPr>
          <p:cNvPr id="8" name="Nadpis 7"/>
          <p:cNvSpPr>
            <a:spLocks noGrp="1"/>
          </p:cNvSpPr>
          <p:nvPr>
            <p:ph type="title"/>
          </p:nvPr>
        </p:nvSpPr>
        <p:spPr>
          <a:xfrm>
            <a:off x="107504" y="193204"/>
            <a:ext cx="9027358" cy="643508"/>
          </a:xfrm>
        </p:spPr>
        <p:txBody>
          <a:bodyPr/>
          <a:lstStyle/>
          <a:p>
            <a:r>
              <a:rPr lang="cs-CZ" sz="3600" dirty="0" smtClean="0"/>
              <a:t>Výběr knihoven a jejich porovnání</a:t>
            </a:r>
            <a:endParaRPr lang="cs-CZ" sz="3600" dirty="0"/>
          </a:p>
        </p:txBody>
      </p:sp>
      <p:sp>
        <p:nvSpPr>
          <p:cNvPr id="6" name="Line 670"/>
          <p:cNvSpPr>
            <a:spLocks noChangeShapeType="1"/>
          </p:cNvSpPr>
          <p:nvPr/>
        </p:nvSpPr>
        <p:spPr bwMode="auto">
          <a:xfrm flipH="1">
            <a:off x="4263819" y="1196752"/>
            <a:ext cx="452197" cy="572454"/>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
        <p:nvSpPr>
          <p:cNvPr id="7" name="Line 670"/>
          <p:cNvSpPr>
            <a:spLocks noChangeShapeType="1"/>
          </p:cNvSpPr>
          <p:nvPr/>
        </p:nvSpPr>
        <p:spPr bwMode="auto">
          <a:xfrm flipV="1">
            <a:off x="8028384" y="1517178"/>
            <a:ext cx="648072" cy="504056"/>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cs-CZ"/>
          </a:p>
        </p:txBody>
      </p:sp>
    </p:spTree>
    <p:extLst>
      <p:ext uri="{BB962C8B-B14F-4D97-AF65-F5344CB8AC3E}">
        <p14:creationId xmlns:p14="http://schemas.microsoft.com/office/powerpoint/2010/main" xmlns="" val="3557431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Srovnání (grafy)</a:t>
            </a:r>
            <a:endParaRPr lang="cs-CZ" dirty="0"/>
          </a:p>
        </p:txBody>
      </p:sp>
      <p:pic>
        <p:nvPicPr>
          <p:cNvPr id="3" name="Obrázek 2"/>
          <p:cNvPicPr>
            <a:picLocks noChangeAspect="1"/>
          </p:cNvPicPr>
          <p:nvPr/>
        </p:nvPicPr>
        <p:blipFill>
          <a:blip r:embed="rId2" cstate="print"/>
          <a:stretch>
            <a:fillRect/>
          </a:stretch>
        </p:blipFill>
        <p:spPr>
          <a:xfrm>
            <a:off x="0" y="2060848"/>
            <a:ext cx="9036496" cy="3225793"/>
          </a:xfrm>
          <a:prstGeom prst="rect">
            <a:avLst/>
          </a:prstGeom>
        </p:spPr>
      </p:pic>
      <p:sp>
        <p:nvSpPr>
          <p:cNvPr id="4" name="Ovál 3"/>
          <p:cNvSpPr/>
          <p:nvPr/>
        </p:nvSpPr>
        <p:spPr>
          <a:xfrm>
            <a:off x="4860032" y="2780928"/>
            <a:ext cx="1080120" cy="8208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377272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témata</a:t>
            </a:r>
            <a:endParaRPr lang="cs-CZ" dirty="0"/>
          </a:p>
        </p:txBody>
      </p:sp>
      <p:sp>
        <p:nvSpPr>
          <p:cNvPr id="3" name="Zástupný symbol pro obsah 2"/>
          <p:cNvSpPr>
            <a:spLocks noGrp="1"/>
          </p:cNvSpPr>
          <p:nvPr>
            <p:ph idx="1"/>
          </p:nvPr>
        </p:nvSpPr>
        <p:spPr/>
        <p:txBody>
          <a:bodyPr/>
          <a:lstStyle/>
          <a:p>
            <a:r>
              <a:rPr lang="cs-CZ" dirty="0" smtClean="0"/>
              <a:t>Proč je užitečné zabývat statistikou?</a:t>
            </a:r>
          </a:p>
          <a:p>
            <a:endParaRPr lang="cs-CZ" dirty="0" smtClean="0"/>
          </a:p>
          <a:p>
            <a:r>
              <a:rPr lang="cs-CZ" dirty="0" smtClean="0"/>
              <a:t>4 oblasti využití statistických dat</a:t>
            </a:r>
          </a:p>
          <a:p>
            <a:pPr lvl="1" eaLnBrk="1" hangingPunct="1"/>
            <a:r>
              <a:rPr lang="cs-CZ" altLang="cs-CZ" dirty="0" smtClean="0"/>
              <a:t>Sledování statistických údajů</a:t>
            </a:r>
          </a:p>
          <a:p>
            <a:pPr lvl="1" eaLnBrk="1" hangingPunct="1"/>
            <a:r>
              <a:rPr lang="cs-CZ" altLang="cs-CZ" dirty="0" smtClean="0"/>
              <a:t>Porovnávání se standardy</a:t>
            </a:r>
          </a:p>
          <a:p>
            <a:pPr lvl="1" eaLnBrk="1" hangingPunct="1"/>
            <a:r>
              <a:rPr lang="cs-CZ" altLang="cs-CZ" dirty="0" err="1" smtClean="0"/>
              <a:t>Benchmarking</a:t>
            </a:r>
            <a:r>
              <a:rPr lang="cs-CZ" altLang="cs-CZ" dirty="0" smtClean="0"/>
              <a:t> – vzájemné porovnávání mezi knihovnami</a:t>
            </a:r>
          </a:p>
          <a:p>
            <a:pPr lvl="1" eaLnBrk="1" hangingPunct="1"/>
            <a:r>
              <a:rPr lang="cs-CZ" altLang="cs-CZ" dirty="0" smtClean="0"/>
              <a:t>Měření efektivnosti investic – ROI: Return on </a:t>
            </a:r>
            <a:r>
              <a:rPr lang="cs-CZ" altLang="cs-CZ" dirty="0" err="1" smtClean="0"/>
              <a:t>Investment</a:t>
            </a:r>
            <a:endParaRPr lang="cs-CZ" altLang="cs-CZ" dirty="0" smtClean="0"/>
          </a:p>
          <a:p>
            <a:endParaRPr lang="cs-CZ" dirty="0" smtClean="0"/>
          </a:p>
          <a:p>
            <a:endParaRPr lang="cs-CZ" dirty="0"/>
          </a:p>
        </p:txBody>
      </p:sp>
    </p:spTree>
    <p:extLst>
      <p:ext uri="{BB962C8B-B14F-4D97-AF65-F5344CB8AC3E}">
        <p14:creationId xmlns:p14="http://schemas.microsoft.com/office/powerpoint/2010/main" xmlns="" val="11916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5AE61C6D-4D0D-4A27-AD67-B7CBE6DC4CE1}" type="slidenum">
              <a:rPr lang="cs-CZ" smtClean="0"/>
              <a:pPr>
                <a:defRPr/>
              </a:pPr>
              <a:t>20</a:t>
            </a:fld>
            <a:endParaRPr lang="cs-CZ"/>
          </a:p>
        </p:txBody>
      </p:sp>
      <p:graphicFrame>
        <p:nvGraphicFramePr>
          <p:cNvPr id="3" name="Graf 2"/>
          <p:cNvGraphicFramePr>
            <a:graphicFrameLocks noGrp="1"/>
          </p:cNvGraphicFramePr>
          <p:nvPr>
            <p:extLst>
              <p:ext uri="{D42A27DB-BD31-4B8C-83A1-F6EECF244321}">
                <p14:modId xmlns:p14="http://schemas.microsoft.com/office/powerpoint/2010/main" xmlns="" val="356080856"/>
              </p:ext>
            </p:extLst>
          </p:nvPr>
        </p:nvGraphicFramePr>
        <p:xfrm>
          <a:off x="-78787" y="1"/>
          <a:ext cx="930157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69296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srcRect t="5448"/>
          <a:stretch/>
        </p:blipFill>
        <p:spPr>
          <a:xfrm>
            <a:off x="899592" y="980728"/>
            <a:ext cx="7272808" cy="6249398"/>
          </a:xfrm>
          <a:prstGeom prst="rect">
            <a:avLst/>
          </a:prstGeom>
        </p:spPr>
      </p:pic>
      <p:sp>
        <p:nvSpPr>
          <p:cNvPr id="6" name="TextovéPole 5"/>
          <p:cNvSpPr txBox="1"/>
          <p:nvPr/>
        </p:nvSpPr>
        <p:spPr>
          <a:xfrm>
            <a:off x="2699792" y="260648"/>
            <a:ext cx="3845925" cy="523220"/>
          </a:xfrm>
          <a:prstGeom prst="rect">
            <a:avLst/>
          </a:prstGeom>
          <a:noFill/>
        </p:spPr>
        <p:txBody>
          <a:bodyPr wrap="none" rtlCol="0">
            <a:spAutoFit/>
          </a:bodyPr>
          <a:lstStyle/>
          <a:p>
            <a:r>
              <a:rPr lang="cs-CZ" sz="2800" b="1" dirty="0" smtClean="0">
                <a:latin typeface="+mj-lt"/>
              </a:rPr>
              <a:t>Barevné značení výsledků</a:t>
            </a:r>
            <a:endParaRPr lang="cs-CZ" sz="2800" b="1" dirty="0">
              <a:latin typeface="+mj-lt"/>
            </a:endParaRPr>
          </a:p>
        </p:txBody>
      </p:sp>
    </p:spTree>
    <p:extLst>
      <p:ext uri="{BB962C8B-B14F-4D97-AF65-F5344CB8AC3E}">
        <p14:creationId xmlns:p14="http://schemas.microsoft.com/office/powerpoint/2010/main" xmlns="" val="2977211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sz="4000" dirty="0" smtClean="0"/>
              <a:t>SWOT analýza </a:t>
            </a:r>
          </a:p>
        </p:txBody>
      </p:sp>
      <p:graphicFrame>
        <p:nvGraphicFramePr>
          <p:cNvPr id="38915" name="Object 3"/>
          <p:cNvGraphicFramePr>
            <a:graphicFrameLocks noGrp="1" noChangeAspect="1"/>
          </p:cNvGraphicFramePr>
          <p:nvPr>
            <p:ph sz="half" idx="2"/>
          </p:nvPr>
        </p:nvGraphicFramePr>
        <p:xfrm>
          <a:off x="1620838" y="1700213"/>
          <a:ext cx="5829300" cy="4867275"/>
        </p:xfrm>
        <a:graphic>
          <a:graphicData uri="http://schemas.openxmlformats.org/presentationml/2006/ole">
            <p:oleObj spid="_x0000_s68719" name="Visio" r:id="rId4" imgW="4568571" imgH="3815060" progId="">
              <p:embed/>
            </p:oleObj>
          </a:graphicData>
        </a:graphic>
      </p:graphicFrame>
      <p:sp>
        <p:nvSpPr>
          <p:cNvPr id="38916" name="Zástupný symbol pro číslo snímk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95C5BF6-491E-4BCD-8D65-A32BB5F03081}" type="slidenum">
              <a:rPr lang="cs-CZ" sz="1400" smtClean="0"/>
              <a:pPr eaLnBrk="1" fontAlgn="base" hangingPunct="1">
                <a:spcBef>
                  <a:spcPct val="0"/>
                </a:spcBef>
                <a:spcAft>
                  <a:spcPct val="0"/>
                </a:spcAft>
              </a:pPr>
              <a:t>22</a:t>
            </a:fld>
            <a:endParaRPr lang="cs-CZ" sz="1400" smtClean="0"/>
          </a:p>
        </p:txBody>
      </p:sp>
    </p:spTree>
    <p:extLst>
      <p:ext uri="{BB962C8B-B14F-4D97-AF65-F5344CB8AC3E}">
        <p14:creationId xmlns:p14="http://schemas.microsoft.com/office/powerpoint/2010/main" xmlns="" val="4287694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adpis 7"/>
          <p:cNvSpPr>
            <a:spLocks noGrp="1"/>
          </p:cNvSpPr>
          <p:nvPr>
            <p:ph type="title"/>
          </p:nvPr>
        </p:nvSpPr>
        <p:spPr>
          <a:xfrm>
            <a:off x="457200" y="274638"/>
            <a:ext cx="8229600" cy="634082"/>
          </a:xfrm>
        </p:spPr>
        <p:txBody>
          <a:bodyPr/>
          <a:lstStyle/>
          <a:p>
            <a:pPr eaLnBrk="1" hangingPunct="1"/>
            <a:r>
              <a:rPr lang="cs-CZ" b="1" dirty="0" smtClean="0">
                <a:latin typeface="Arial Narrow" pitchFamily="34" charset="0"/>
              </a:rPr>
              <a:t>Sledování trendů</a:t>
            </a:r>
          </a:p>
        </p:txBody>
      </p:sp>
      <p:sp>
        <p:nvSpPr>
          <p:cNvPr id="76803" name="Zástupný symbol pro číslo snímku 6"/>
          <p:cNvSpPr>
            <a:spLocks noGrp="1"/>
          </p:cNvSpPr>
          <p:nvPr>
            <p:ph type="sldNum" sz="quarter" idx="12"/>
          </p:nvPr>
        </p:nvSpPr>
        <p:spPr/>
        <p:txBody>
          <a:bodyPr/>
          <a:lstStyle/>
          <a:p>
            <a:pPr>
              <a:defRPr/>
            </a:pPr>
            <a:fld id="{E544DFEC-4F5D-4184-93B2-BC9FDD0A0AAB}" type="slidenum">
              <a:rPr lang="cs-CZ"/>
              <a:pPr>
                <a:defRPr/>
              </a:pPr>
              <a:t>23</a:t>
            </a:fld>
            <a:endParaRPr lang="cs-CZ"/>
          </a:p>
        </p:txBody>
      </p:sp>
      <p:pic>
        <p:nvPicPr>
          <p:cNvPr id="82949"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775" t="21588" r="27551" b="23116"/>
          <a:stretch/>
        </p:blipFill>
        <p:spPr bwMode="auto">
          <a:xfrm>
            <a:off x="395536" y="1124744"/>
            <a:ext cx="8352928" cy="5688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6508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adpis 7"/>
          <p:cNvSpPr>
            <a:spLocks noGrp="1"/>
          </p:cNvSpPr>
          <p:nvPr>
            <p:ph type="title"/>
          </p:nvPr>
        </p:nvSpPr>
        <p:spPr>
          <a:xfrm>
            <a:off x="457200" y="274638"/>
            <a:ext cx="8229600" cy="634082"/>
          </a:xfrm>
        </p:spPr>
        <p:txBody>
          <a:bodyPr/>
          <a:lstStyle/>
          <a:p>
            <a:pPr eaLnBrk="1" hangingPunct="1"/>
            <a:r>
              <a:rPr lang="cs-CZ" b="1" dirty="0" smtClean="0">
                <a:latin typeface="Arial Narrow" pitchFamily="34" charset="0"/>
              </a:rPr>
              <a:t>Sledování trendů</a:t>
            </a:r>
          </a:p>
        </p:txBody>
      </p:sp>
      <p:sp>
        <p:nvSpPr>
          <p:cNvPr id="76803" name="Zástupný symbol pro číslo snímku 6"/>
          <p:cNvSpPr>
            <a:spLocks noGrp="1"/>
          </p:cNvSpPr>
          <p:nvPr>
            <p:ph type="sldNum" sz="quarter" idx="12"/>
          </p:nvPr>
        </p:nvSpPr>
        <p:spPr/>
        <p:txBody>
          <a:bodyPr/>
          <a:lstStyle/>
          <a:p>
            <a:pPr>
              <a:defRPr/>
            </a:pPr>
            <a:fld id="{E544DFEC-4F5D-4184-93B2-BC9FDD0A0AAB}" type="slidenum">
              <a:rPr lang="cs-CZ"/>
              <a:pPr>
                <a:defRPr/>
              </a:pPr>
              <a:t>24</a:t>
            </a:fld>
            <a:endParaRPr lang="cs-CZ"/>
          </a:p>
        </p:txBody>
      </p:sp>
      <p:pic>
        <p:nvPicPr>
          <p:cNvPr id="2" name="Obrázek 1"/>
          <p:cNvPicPr>
            <a:picLocks noChangeAspect="1"/>
          </p:cNvPicPr>
          <p:nvPr/>
        </p:nvPicPr>
        <p:blipFill>
          <a:blip r:embed="rId3" cstate="print"/>
          <a:stretch>
            <a:fillRect/>
          </a:stretch>
        </p:blipFill>
        <p:spPr>
          <a:xfrm>
            <a:off x="899592" y="977472"/>
            <a:ext cx="7344816" cy="5862453"/>
          </a:xfrm>
          <a:prstGeom prst="rect">
            <a:avLst/>
          </a:prstGeom>
        </p:spPr>
      </p:pic>
    </p:spTree>
    <p:extLst>
      <p:ext uri="{BB962C8B-B14F-4D97-AF65-F5344CB8AC3E}">
        <p14:creationId xmlns:p14="http://schemas.microsoft.com/office/powerpoint/2010/main" xmlns="" val="3177191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03448"/>
            <a:ext cx="13697521" cy="77048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51459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cs-CZ" smtClean="0"/>
              <a:t>K čemu je benchmarking užitečný?</a:t>
            </a:r>
          </a:p>
        </p:txBody>
      </p:sp>
      <p:sp>
        <p:nvSpPr>
          <p:cNvPr id="77827" name="Rectangle 3"/>
          <p:cNvSpPr>
            <a:spLocks noGrp="1" noChangeArrowheads="1"/>
          </p:cNvSpPr>
          <p:nvPr>
            <p:ph type="body" idx="1"/>
          </p:nvPr>
        </p:nvSpPr>
        <p:spPr>
          <a:xfrm>
            <a:off x="457200" y="1600200"/>
            <a:ext cx="8362950" cy="4525963"/>
          </a:xfrm>
        </p:spPr>
        <p:txBody>
          <a:bodyPr rtlCol="0">
            <a:normAutofit lnSpcReduction="10000"/>
          </a:bodyPr>
          <a:lstStyle/>
          <a:p>
            <a:pPr eaLnBrk="1" fontAlgn="auto" hangingPunct="1">
              <a:lnSpc>
                <a:spcPct val="90000"/>
              </a:lnSpc>
              <a:spcAft>
                <a:spcPts val="0"/>
              </a:spcAft>
              <a:defRPr/>
            </a:pPr>
            <a:endParaRPr lang="cs-CZ" sz="2800" dirty="0" smtClean="0"/>
          </a:p>
          <a:p>
            <a:pPr eaLnBrk="1" fontAlgn="auto" hangingPunct="1">
              <a:lnSpc>
                <a:spcPct val="90000"/>
              </a:lnSpc>
              <a:spcAft>
                <a:spcPts val="0"/>
              </a:spcAft>
              <a:defRPr/>
            </a:pPr>
            <a:r>
              <a:rPr lang="cs-CZ" sz="2800" dirty="0" smtClean="0"/>
              <a:t>Definuje nejlepší výkony</a:t>
            </a:r>
          </a:p>
          <a:p>
            <a:pPr eaLnBrk="1" fontAlgn="auto" hangingPunct="1">
              <a:lnSpc>
                <a:spcPct val="90000"/>
              </a:lnSpc>
              <a:spcAft>
                <a:spcPts val="0"/>
              </a:spcAft>
              <a:defRPr/>
            </a:pPr>
            <a:r>
              <a:rPr lang="cs-CZ" sz="2800" dirty="0" smtClean="0"/>
              <a:t>Pohotová metoda pro srovnávání – možnost zjistit silné a slabé stránky</a:t>
            </a:r>
          </a:p>
          <a:p>
            <a:pPr eaLnBrk="1" fontAlgn="auto" hangingPunct="1">
              <a:lnSpc>
                <a:spcPct val="90000"/>
              </a:lnSpc>
              <a:spcAft>
                <a:spcPts val="0"/>
              </a:spcAft>
              <a:defRPr/>
            </a:pPr>
            <a:r>
              <a:rPr lang="cs-CZ" sz="2800" dirty="0" smtClean="0"/>
              <a:t>Dává včasné varování, pokud knihovna zaostává</a:t>
            </a:r>
          </a:p>
          <a:p>
            <a:pPr eaLnBrk="1" fontAlgn="auto" hangingPunct="1">
              <a:lnSpc>
                <a:spcPct val="90000"/>
              </a:lnSpc>
              <a:spcAft>
                <a:spcPts val="0"/>
              </a:spcAft>
              <a:defRPr/>
            </a:pPr>
            <a:r>
              <a:rPr lang="cs-CZ" sz="2800" dirty="0" smtClean="0"/>
              <a:t>Podporuje tvořivé uvažování o vnitřních procesech</a:t>
            </a:r>
          </a:p>
          <a:p>
            <a:pPr eaLnBrk="1" fontAlgn="auto" hangingPunct="1">
              <a:lnSpc>
                <a:spcPct val="90000"/>
              </a:lnSpc>
              <a:spcAft>
                <a:spcPts val="0"/>
              </a:spcAft>
              <a:defRPr/>
            </a:pPr>
            <a:r>
              <a:rPr lang="cs-CZ" sz="2800" dirty="0" smtClean="0"/>
              <a:t>Pomáhá rozvíjet spolupráci, navázání nových kontaktů</a:t>
            </a:r>
          </a:p>
          <a:p>
            <a:pPr eaLnBrk="1" fontAlgn="auto" hangingPunct="1">
              <a:lnSpc>
                <a:spcPct val="90000"/>
              </a:lnSpc>
              <a:spcAft>
                <a:spcPts val="0"/>
              </a:spcAft>
              <a:defRPr/>
            </a:pPr>
            <a:r>
              <a:rPr lang="cs-CZ" sz="2800" dirty="0" smtClean="0"/>
              <a:t>Efektivní využití statistických dat</a:t>
            </a:r>
          </a:p>
          <a:p>
            <a:pPr eaLnBrk="1" fontAlgn="auto" hangingPunct="1">
              <a:lnSpc>
                <a:spcPct val="90000"/>
              </a:lnSpc>
              <a:spcAft>
                <a:spcPts val="0"/>
              </a:spcAft>
              <a:defRPr/>
            </a:pPr>
            <a:endParaRPr lang="cs-CZ" sz="2800" dirty="0"/>
          </a:p>
          <a:p>
            <a:pPr eaLnBrk="1" fontAlgn="auto" hangingPunct="1">
              <a:lnSpc>
                <a:spcPct val="90000"/>
              </a:lnSpc>
              <a:spcAft>
                <a:spcPts val="0"/>
              </a:spcAft>
              <a:defRPr/>
            </a:pPr>
            <a:r>
              <a:rPr lang="cs-CZ" sz="2800" dirty="0" smtClean="0">
                <a:solidFill>
                  <a:srgbClr val="FF0000"/>
                </a:solidFill>
              </a:rPr>
              <a:t>Omezení metody </a:t>
            </a:r>
            <a:r>
              <a:rPr lang="cs-CZ" sz="2800" dirty="0" err="1" smtClean="0">
                <a:solidFill>
                  <a:srgbClr val="FF0000"/>
                </a:solidFill>
              </a:rPr>
              <a:t>benchmarkingu</a:t>
            </a:r>
            <a:endParaRPr lang="cs-CZ" sz="2800" dirty="0" smtClean="0">
              <a:solidFill>
                <a:srgbClr val="FF0000"/>
              </a:solidFill>
            </a:endParaRPr>
          </a:p>
          <a:p>
            <a:pPr eaLnBrk="1" fontAlgn="auto" hangingPunct="1">
              <a:lnSpc>
                <a:spcPct val="90000"/>
              </a:lnSpc>
              <a:spcAft>
                <a:spcPts val="0"/>
              </a:spcAft>
              <a:defRPr/>
            </a:pPr>
            <a:endParaRPr lang="cs-CZ" sz="2800" dirty="0" smtClean="0"/>
          </a:p>
        </p:txBody>
      </p:sp>
      <p:sp>
        <p:nvSpPr>
          <p:cNvPr id="77828" name="Zástupný symbol pro číslo snímku 3"/>
          <p:cNvSpPr>
            <a:spLocks noGrp="1"/>
          </p:cNvSpPr>
          <p:nvPr>
            <p:ph type="sldNum" sz="quarter" idx="12"/>
          </p:nvPr>
        </p:nvSpPr>
        <p:spPr/>
        <p:txBody>
          <a:bodyPr/>
          <a:lstStyle/>
          <a:p>
            <a:pPr>
              <a:defRPr/>
            </a:pPr>
            <a:fld id="{C09E77D8-1596-4469-BEDF-19725CD13FEA}" type="slidenum">
              <a:rPr lang="cs-CZ"/>
              <a:pPr>
                <a:defRPr/>
              </a:pPr>
              <a:t>26</a:t>
            </a:fld>
            <a:endParaRPr lang="cs-CZ"/>
          </a:p>
        </p:txBody>
      </p:sp>
    </p:spTree>
    <p:extLst>
      <p:ext uri="{BB962C8B-B14F-4D97-AF65-F5344CB8AC3E}">
        <p14:creationId xmlns:p14="http://schemas.microsoft.com/office/powerpoint/2010/main" xmlns="" val="3684326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sz="quarter"/>
          </p:nvPr>
        </p:nvSpPr>
        <p:spPr>
          <a:xfrm>
            <a:off x="163781" y="204788"/>
            <a:ext cx="8229600" cy="1143000"/>
          </a:xfrm>
        </p:spPr>
        <p:txBody>
          <a:bodyPr/>
          <a:lstStyle/>
          <a:p>
            <a:pPr eaLnBrk="1" hangingPunct="1"/>
            <a:r>
              <a:rPr lang="cs-CZ" dirty="0" err="1" smtClean="0"/>
              <a:t>Benchmarking</a:t>
            </a:r>
            <a:r>
              <a:rPr lang="cs-CZ" dirty="0" smtClean="0"/>
              <a:t> je dlouhodobý proces</a:t>
            </a:r>
          </a:p>
        </p:txBody>
      </p:sp>
      <p:graphicFrame>
        <p:nvGraphicFramePr>
          <p:cNvPr id="93187" name="Object 2"/>
          <p:cNvGraphicFramePr>
            <a:graphicFrameLocks noGrp="1" noChangeAspect="1"/>
          </p:cNvGraphicFramePr>
          <p:nvPr>
            <p:ph sz="quarter" idx="1"/>
          </p:nvPr>
        </p:nvGraphicFramePr>
        <p:xfrm>
          <a:off x="2700338" y="2205038"/>
          <a:ext cx="3600450" cy="3435350"/>
        </p:xfrm>
        <a:graphic>
          <a:graphicData uri="http://schemas.openxmlformats.org/presentationml/2006/ole">
            <p:oleObj spid="_x0000_s74210" name="Visio" r:id="rId4" imgW="2730341" imgH="2605742" progId="">
              <p:embed/>
            </p:oleObj>
          </a:graphicData>
        </a:graphic>
      </p:graphicFrame>
      <p:graphicFrame>
        <p:nvGraphicFramePr>
          <p:cNvPr id="93188" name="Object 3"/>
          <p:cNvGraphicFramePr>
            <a:graphicFrameLocks noGrp="1" noChangeAspect="1"/>
          </p:cNvGraphicFramePr>
          <p:nvPr>
            <p:ph sz="quarter" idx="2"/>
          </p:nvPr>
        </p:nvGraphicFramePr>
        <p:xfrm>
          <a:off x="3132138" y="1484313"/>
          <a:ext cx="2665412" cy="396875"/>
        </p:xfrm>
        <a:graphic>
          <a:graphicData uri="http://schemas.openxmlformats.org/presentationml/2006/ole">
            <p:oleObj spid="_x0000_s74211" name="Visio" r:id="rId5" imgW="2728722" imgH="406718" progId="">
              <p:embed/>
            </p:oleObj>
          </a:graphicData>
        </a:graphic>
      </p:graphicFrame>
      <p:graphicFrame>
        <p:nvGraphicFramePr>
          <p:cNvPr id="93189" name="Object 4"/>
          <p:cNvGraphicFramePr>
            <a:graphicFrameLocks noGrp="1" noChangeAspect="1"/>
          </p:cNvGraphicFramePr>
          <p:nvPr>
            <p:ph sz="quarter" idx="3"/>
          </p:nvPr>
        </p:nvGraphicFramePr>
        <p:xfrm>
          <a:off x="6084888" y="2852738"/>
          <a:ext cx="2457450" cy="506412"/>
        </p:xfrm>
        <a:graphic>
          <a:graphicData uri="http://schemas.openxmlformats.org/presentationml/2006/ole">
            <p:oleObj spid="_x0000_s74212" name="Visio" r:id="rId6" imgW="2494788" imgH="514985" progId="">
              <p:embed/>
            </p:oleObj>
          </a:graphicData>
        </a:graphic>
      </p:graphicFrame>
      <p:graphicFrame>
        <p:nvGraphicFramePr>
          <p:cNvPr id="93190" name="Object 5"/>
          <p:cNvGraphicFramePr>
            <a:graphicFrameLocks noChangeAspect="1"/>
          </p:cNvGraphicFramePr>
          <p:nvPr/>
        </p:nvGraphicFramePr>
        <p:xfrm>
          <a:off x="250825" y="5229225"/>
          <a:ext cx="3457575" cy="487363"/>
        </p:xfrm>
        <a:graphic>
          <a:graphicData uri="http://schemas.openxmlformats.org/presentationml/2006/ole">
            <p:oleObj spid="_x0000_s74213" name="Visio" r:id="rId7" imgW="3286887" imgH="496888" progId="">
              <p:embed/>
            </p:oleObj>
          </a:graphicData>
        </a:graphic>
      </p:graphicFrame>
      <p:graphicFrame>
        <p:nvGraphicFramePr>
          <p:cNvPr id="93191" name="Object 6"/>
          <p:cNvGraphicFramePr>
            <a:graphicFrameLocks noChangeAspect="1"/>
          </p:cNvGraphicFramePr>
          <p:nvPr/>
        </p:nvGraphicFramePr>
        <p:xfrm>
          <a:off x="250825" y="2852738"/>
          <a:ext cx="2197100" cy="469900"/>
        </p:xfrm>
        <a:graphic>
          <a:graphicData uri="http://schemas.openxmlformats.org/presentationml/2006/ole">
            <p:oleObj spid="_x0000_s74214" name="Visio" r:id="rId8" imgW="2206752" imgH="478790" progId="">
              <p:embed/>
            </p:oleObj>
          </a:graphicData>
        </a:graphic>
      </p:graphicFrame>
      <p:graphicFrame>
        <p:nvGraphicFramePr>
          <p:cNvPr id="93192" name="Object 7"/>
          <p:cNvGraphicFramePr>
            <a:graphicFrameLocks noGrp="1" noChangeAspect="1"/>
          </p:cNvGraphicFramePr>
          <p:nvPr>
            <p:ph sz="quarter" idx="4"/>
          </p:nvPr>
        </p:nvGraphicFramePr>
        <p:xfrm>
          <a:off x="5364163" y="5157788"/>
          <a:ext cx="3240087" cy="544512"/>
        </p:xfrm>
        <a:graphic>
          <a:graphicData uri="http://schemas.openxmlformats.org/presentationml/2006/ole">
            <p:oleObj spid="_x0000_s74215" name="Visio" r:id="rId9" imgW="2819019" imgH="586740" progId="">
              <p:embed/>
            </p:oleObj>
          </a:graphicData>
        </a:graphic>
      </p:graphicFrame>
      <p:sp>
        <p:nvSpPr>
          <p:cNvPr id="93193" name="Rectangle 9"/>
          <p:cNvSpPr>
            <a:spLocks noChangeArrowheads="1"/>
          </p:cNvSpPr>
          <p:nvPr/>
        </p:nvSpPr>
        <p:spPr bwMode="auto">
          <a:xfrm>
            <a:off x="684213" y="6308725"/>
            <a:ext cx="7880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cs-CZ" b="1">
                <a:solidFill>
                  <a:srgbClr val="FF0000"/>
                </a:solidFill>
                <a:latin typeface="Calibri" pitchFamily="34" charset="0"/>
              </a:rPr>
              <a:t>Benchmarking nekončí definování indikátorů nebo pouhým měřením!!!</a:t>
            </a:r>
          </a:p>
        </p:txBody>
      </p:sp>
      <p:sp>
        <p:nvSpPr>
          <p:cNvPr id="485386" name="Oval 10"/>
          <p:cNvSpPr>
            <a:spLocks noChangeArrowheads="1"/>
          </p:cNvSpPr>
          <p:nvPr/>
        </p:nvSpPr>
        <p:spPr bwMode="auto">
          <a:xfrm>
            <a:off x="179388" y="1484313"/>
            <a:ext cx="8569325" cy="2520950"/>
          </a:xfrm>
          <a:prstGeom prst="ellipse">
            <a:avLst/>
          </a:prstGeom>
          <a:noFill/>
          <a:ln w="349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cs-CZ">
              <a:latin typeface="Calibri" pitchFamily="34" charset="0"/>
            </a:endParaRPr>
          </a:p>
        </p:txBody>
      </p:sp>
      <p:sp>
        <p:nvSpPr>
          <p:cNvPr id="485387" name="Text Box 11"/>
          <p:cNvSpPr txBox="1">
            <a:spLocks noChangeArrowheads="1"/>
          </p:cNvSpPr>
          <p:nvPr/>
        </p:nvSpPr>
        <p:spPr bwMode="auto">
          <a:xfrm>
            <a:off x="7958931" y="1138006"/>
            <a:ext cx="1535113" cy="15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solidFill>
                  <a:srgbClr val="FF0000"/>
                </a:solidFill>
                <a:latin typeface="Arial Narrow" pitchFamily="34" charset="0"/>
              </a:rPr>
              <a:t>V čem  </a:t>
            </a:r>
          </a:p>
          <a:p>
            <a:pPr eaLnBrk="1" hangingPunct="1"/>
            <a:r>
              <a:rPr lang="cs-CZ" b="1" dirty="0">
                <a:solidFill>
                  <a:srgbClr val="FF0000"/>
                </a:solidFill>
                <a:latin typeface="Arial Narrow" pitchFamily="34" charset="0"/>
              </a:rPr>
              <a:t>pomůže </a:t>
            </a:r>
          </a:p>
          <a:p>
            <a:pPr eaLnBrk="1" hangingPunct="1"/>
            <a:r>
              <a:rPr lang="cs-CZ" b="1" dirty="0">
                <a:solidFill>
                  <a:srgbClr val="FF0000"/>
                </a:solidFill>
                <a:latin typeface="Arial Narrow" pitchFamily="34" charset="0"/>
              </a:rPr>
              <a:t>projekt?</a:t>
            </a:r>
          </a:p>
        </p:txBody>
      </p:sp>
      <p:sp>
        <p:nvSpPr>
          <p:cNvPr id="485388" name="Oval 12"/>
          <p:cNvSpPr>
            <a:spLocks noChangeArrowheads="1"/>
          </p:cNvSpPr>
          <p:nvPr/>
        </p:nvSpPr>
        <p:spPr bwMode="auto">
          <a:xfrm>
            <a:off x="179388" y="4797425"/>
            <a:ext cx="8547100" cy="1439863"/>
          </a:xfrm>
          <a:prstGeom prst="ellipse">
            <a:avLst/>
          </a:prstGeom>
          <a:noFill/>
          <a:ln w="349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cs-CZ">
              <a:latin typeface="Calibri" pitchFamily="34" charset="0"/>
            </a:endParaRPr>
          </a:p>
        </p:txBody>
      </p:sp>
      <p:sp>
        <p:nvSpPr>
          <p:cNvPr id="485389" name="Text Box 13"/>
          <p:cNvSpPr txBox="1">
            <a:spLocks noChangeArrowheads="1"/>
          </p:cNvSpPr>
          <p:nvPr/>
        </p:nvSpPr>
        <p:spPr bwMode="auto">
          <a:xfrm>
            <a:off x="250825" y="3573463"/>
            <a:ext cx="1849438" cy="15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a:latin typeface="Arial Narrow" pitchFamily="34" charset="0"/>
              </a:rPr>
              <a:t>Co musíte</a:t>
            </a:r>
          </a:p>
          <a:p>
            <a:pPr eaLnBrk="1" hangingPunct="1"/>
            <a:r>
              <a:rPr lang="cs-CZ" b="1">
                <a:latin typeface="Arial Narrow" pitchFamily="34" charset="0"/>
              </a:rPr>
              <a:t>udělat</a:t>
            </a:r>
          </a:p>
          <a:p>
            <a:pPr eaLnBrk="1" hangingPunct="1"/>
            <a:r>
              <a:rPr lang="cs-CZ" b="1">
                <a:latin typeface="Arial Narrow" pitchFamily="34" charset="0"/>
              </a:rPr>
              <a:t>knihovna?</a:t>
            </a:r>
          </a:p>
        </p:txBody>
      </p:sp>
      <p:sp>
        <p:nvSpPr>
          <p:cNvPr id="9230" name="Zástupný symbol pro číslo snímku 13"/>
          <p:cNvSpPr>
            <a:spLocks noGrp="1"/>
          </p:cNvSpPr>
          <p:nvPr>
            <p:ph type="sldNum" sz="quarter" idx="12"/>
          </p:nvPr>
        </p:nvSpPr>
        <p:spPr/>
        <p:txBody>
          <a:bodyPr/>
          <a:lstStyle/>
          <a:p>
            <a:pPr>
              <a:defRPr/>
            </a:pPr>
            <a:fld id="{86C5D38D-18B4-449F-81CB-88CAB5EA98BA}" type="slidenum">
              <a:rPr lang="cs-CZ" smtClean="0"/>
              <a:pPr>
                <a:defRPr/>
              </a:pPr>
              <a:t>27</a:t>
            </a:fld>
            <a:endParaRPr lang="cs-CZ" smtClean="0"/>
          </a:p>
        </p:txBody>
      </p:sp>
    </p:spTree>
    <p:extLst>
      <p:ext uri="{BB962C8B-B14F-4D97-AF65-F5344CB8AC3E}">
        <p14:creationId xmlns:p14="http://schemas.microsoft.com/office/powerpoint/2010/main" xmlns="" val="2686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5386"/>
                                        </p:tgtEl>
                                        <p:attrNameLst>
                                          <p:attrName>style.visibility</p:attrName>
                                        </p:attrNameLst>
                                      </p:cBhvr>
                                      <p:to>
                                        <p:strVal val="visible"/>
                                      </p:to>
                                    </p:set>
                                    <p:animEffect transition="in" filter="dissolve">
                                      <p:cBhvr>
                                        <p:cTn id="7" dur="500"/>
                                        <p:tgtEl>
                                          <p:spTgt spid="48538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5387"/>
                                        </p:tgtEl>
                                        <p:attrNameLst>
                                          <p:attrName>style.visibility</p:attrName>
                                        </p:attrNameLst>
                                      </p:cBhvr>
                                      <p:to>
                                        <p:strVal val="visible"/>
                                      </p:to>
                                    </p:set>
                                    <p:animEffect transition="in" filter="dissolve">
                                      <p:cBhvr>
                                        <p:cTn id="10" dur="500"/>
                                        <p:tgtEl>
                                          <p:spTgt spid="4853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5388"/>
                                        </p:tgtEl>
                                        <p:attrNameLst>
                                          <p:attrName>style.visibility</p:attrName>
                                        </p:attrNameLst>
                                      </p:cBhvr>
                                      <p:to>
                                        <p:strVal val="visible"/>
                                      </p:to>
                                    </p:set>
                                    <p:animEffect transition="in" filter="dissolve">
                                      <p:cBhvr>
                                        <p:cTn id="15" dur="500"/>
                                        <p:tgtEl>
                                          <p:spTgt spid="48538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85389"/>
                                        </p:tgtEl>
                                        <p:attrNameLst>
                                          <p:attrName>style.visibility</p:attrName>
                                        </p:attrNameLst>
                                      </p:cBhvr>
                                      <p:to>
                                        <p:strVal val="visible"/>
                                      </p:to>
                                    </p:set>
                                    <p:animEffect transition="in" filter="dissolve">
                                      <p:cBhvr>
                                        <p:cTn id="18" dur="500"/>
                                        <p:tgtEl>
                                          <p:spTgt spid="485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6" grpId="0" animBg="1"/>
      <p:bldP spid="485387" grpId="0"/>
      <p:bldP spid="485388" grpId="0" animBg="1"/>
      <p:bldP spid="4853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 čemu využíváte </a:t>
            </a:r>
            <a:r>
              <a:rPr lang="cs-CZ" dirty="0" err="1" smtClean="0"/>
              <a:t>benchmarking</a:t>
            </a:r>
            <a:r>
              <a:rPr lang="cs-CZ" dirty="0" smtClean="0"/>
              <a:t>?</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xmlns="" val="2963732700"/>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7643192">
                  <a:extLst>
                    <a:ext uri="{9D8B030D-6E8A-4147-A177-3AD203B41FA5}">
                      <a16:colId xmlns:a16="http://schemas.microsoft.com/office/drawing/2014/main" xmlns="" val="20000"/>
                    </a:ext>
                  </a:extLst>
                </a:gridCol>
                <a:gridCol w="586408">
                  <a:extLst>
                    <a:ext uri="{9D8B030D-6E8A-4147-A177-3AD203B41FA5}">
                      <a16:colId xmlns:a16="http://schemas.microsoft.com/office/drawing/2014/main" xmlns="" val="20001"/>
                    </a:ext>
                  </a:extLst>
                </a:gridCol>
              </a:tblGrid>
              <a:tr h="370840">
                <a:tc>
                  <a:txBody>
                    <a:bodyPr/>
                    <a:lstStyle/>
                    <a:p>
                      <a:pPr algn="l" fontAlgn="ctr"/>
                      <a:r>
                        <a:rPr lang="pl-PL" sz="1800" b="1" i="0" u="none" strike="noStrike" dirty="0">
                          <a:solidFill>
                            <a:schemeClr val="tx1"/>
                          </a:solidFill>
                          <a:effectLst/>
                          <a:latin typeface="Arial Narrow" pitchFamily="34" charset="0"/>
                        </a:rPr>
                        <a:t>Chci vědět, jak na tom je moje knihovna</a:t>
                      </a:r>
                    </a:p>
                  </a:txBody>
                  <a:tcPr marL="9525" marR="9525" marT="9525" marB="0" anchor="ctr"/>
                </a:tc>
                <a:tc>
                  <a:txBody>
                    <a:bodyPr/>
                    <a:lstStyle/>
                    <a:p>
                      <a:pPr algn="r" fontAlgn="b"/>
                      <a:r>
                        <a:rPr lang="cs-CZ" sz="1800" b="1" i="0" u="none" strike="noStrike" dirty="0">
                          <a:solidFill>
                            <a:schemeClr val="tx1"/>
                          </a:solidFill>
                          <a:effectLst/>
                          <a:latin typeface="Arial Narrow" pitchFamily="34" charset="0"/>
                        </a:rPr>
                        <a:t>78</a:t>
                      </a:r>
                    </a:p>
                  </a:txBody>
                  <a:tcPr marL="9525" marR="9525" marT="9525" marB="0" anchor="b"/>
                </a:tc>
                <a:extLst>
                  <a:ext uri="{0D108BD9-81ED-4DB2-BD59-A6C34878D82A}">
                    <a16:rowId xmlns:a16="http://schemas.microsoft.com/office/drawing/2014/main" xmlns="" val="10000"/>
                  </a:ext>
                </a:extLst>
              </a:tr>
              <a:tr h="370840">
                <a:tc>
                  <a:txBody>
                    <a:bodyPr/>
                    <a:lstStyle/>
                    <a:p>
                      <a:pPr algn="l" fontAlgn="ctr"/>
                      <a:r>
                        <a:rPr lang="cs-CZ" sz="1800" b="1" i="0" u="none" strike="noStrike" dirty="0">
                          <a:solidFill>
                            <a:srgbClr val="000000"/>
                          </a:solidFill>
                          <a:effectLst/>
                          <a:latin typeface="Arial Narrow" pitchFamily="34" charset="0"/>
                        </a:rPr>
                        <a:t>Snažím se podle výsledků něco v knihovně změnit</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42</a:t>
                      </a:r>
                    </a:p>
                  </a:txBody>
                  <a:tcPr marL="9525" marR="9525" marT="9525" marB="0" anchor="b"/>
                </a:tc>
                <a:extLst>
                  <a:ext uri="{0D108BD9-81ED-4DB2-BD59-A6C34878D82A}">
                    <a16:rowId xmlns:a16="http://schemas.microsoft.com/office/drawing/2014/main" xmlns="" val="10001"/>
                  </a:ext>
                </a:extLst>
              </a:tr>
              <a:tr h="370840">
                <a:tc>
                  <a:txBody>
                    <a:bodyPr/>
                    <a:lstStyle/>
                    <a:p>
                      <a:pPr algn="l" fontAlgn="ctr"/>
                      <a:r>
                        <a:rPr lang="cs-CZ" sz="1800" b="1" i="0" u="none" strike="noStrike">
                          <a:solidFill>
                            <a:srgbClr val="000000"/>
                          </a:solidFill>
                          <a:effectLst/>
                          <a:latin typeface="Arial Narrow" pitchFamily="34" charset="0"/>
                        </a:rPr>
                        <a:t>Zajímá mě, jak na tom jsou jiné knihovny, které znám.</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40</a:t>
                      </a:r>
                    </a:p>
                  </a:txBody>
                  <a:tcPr marL="9525" marR="9525" marT="9525" marB="0" anchor="b"/>
                </a:tc>
                <a:extLst>
                  <a:ext uri="{0D108BD9-81ED-4DB2-BD59-A6C34878D82A}">
                    <a16:rowId xmlns:a16="http://schemas.microsoft.com/office/drawing/2014/main" xmlns="" val="10002"/>
                  </a:ext>
                </a:extLst>
              </a:tr>
              <a:tr h="370840">
                <a:tc>
                  <a:txBody>
                    <a:bodyPr/>
                    <a:lstStyle/>
                    <a:p>
                      <a:pPr algn="l" fontAlgn="ctr"/>
                      <a:r>
                        <a:rPr lang="pl-PL" sz="1800" b="1" i="0" u="none" strike="noStrike" dirty="0">
                          <a:solidFill>
                            <a:srgbClr val="000000"/>
                          </a:solidFill>
                          <a:effectLst/>
                          <a:latin typeface="Arial Narrow" pitchFamily="34" charset="0"/>
                        </a:rPr>
                        <a:t>O výsledcích informuji pracovníky knihovny, aby si uvědomili, jak na tom jsme</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37</a:t>
                      </a:r>
                    </a:p>
                  </a:txBody>
                  <a:tcPr marL="9525" marR="9525" marT="9525" marB="0" anchor="b"/>
                </a:tc>
                <a:extLst>
                  <a:ext uri="{0D108BD9-81ED-4DB2-BD59-A6C34878D82A}">
                    <a16:rowId xmlns:a16="http://schemas.microsoft.com/office/drawing/2014/main" xmlns="" val="10003"/>
                  </a:ext>
                </a:extLst>
              </a:tr>
              <a:tr h="370840">
                <a:tc>
                  <a:txBody>
                    <a:bodyPr/>
                    <a:lstStyle/>
                    <a:p>
                      <a:pPr algn="l" fontAlgn="ctr"/>
                      <a:r>
                        <a:rPr lang="cs-CZ" sz="1800" b="1" i="0" u="none" strike="noStrike">
                          <a:solidFill>
                            <a:srgbClr val="000000"/>
                          </a:solidFill>
                          <a:effectLst/>
                          <a:latin typeface="Arial Narrow" pitchFamily="34" charset="0"/>
                        </a:rPr>
                        <a:t>O výsledcích informuji svého zřizovatele</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24</a:t>
                      </a:r>
                    </a:p>
                  </a:txBody>
                  <a:tcPr marL="9525" marR="9525" marT="9525" marB="0" anchor="b"/>
                </a:tc>
                <a:extLst>
                  <a:ext uri="{0D108BD9-81ED-4DB2-BD59-A6C34878D82A}">
                    <a16:rowId xmlns:a16="http://schemas.microsoft.com/office/drawing/2014/main" xmlns="" val="10004"/>
                  </a:ext>
                </a:extLst>
              </a:tr>
              <a:tr h="370840">
                <a:tc>
                  <a:txBody>
                    <a:bodyPr/>
                    <a:lstStyle/>
                    <a:p>
                      <a:pPr algn="l" fontAlgn="ctr"/>
                      <a:r>
                        <a:rPr lang="cs-CZ" sz="1800" b="1" i="0" u="none" strike="noStrike" dirty="0">
                          <a:solidFill>
                            <a:srgbClr val="000000"/>
                          </a:solidFill>
                          <a:effectLst/>
                          <a:latin typeface="Arial Narrow" pitchFamily="34" charset="0"/>
                        </a:rPr>
                        <a:t>Zjištěné údaje používám jako argument, když žádám o zvýšení rozpočtu</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22</a:t>
                      </a:r>
                    </a:p>
                  </a:txBody>
                  <a:tcPr marL="9525" marR="9525" marT="9525" marB="0" anchor="b"/>
                </a:tc>
                <a:extLst>
                  <a:ext uri="{0D108BD9-81ED-4DB2-BD59-A6C34878D82A}">
                    <a16:rowId xmlns:a16="http://schemas.microsoft.com/office/drawing/2014/main" xmlns="" val="10005"/>
                  </a:ext>
                </a:extLst>
              </a:tr>
              <a:tr h="370840">
                <a:tc>
                  <a:txBody>
                    <a:bodyPr/>
                    <a:lstStyle/>
                    <a:p>
                      <a:pPr algn="l" fontAlgn="ctr"/>
                      <a:r>
                        <a:rPr lang="cs-CZ" sz="1800" b="1" i="0" u="none" strike="noStrike">
                          <a:solidFill>
                            <a:srgbClr val="000000"/>
                          </a:solidFill>
                          <a:effectLst/>
                          <a:latin typeface="Arial Narrow" pitchFamily="34" charset="0"/>
                        </a:rPr>
                        <a:t>Zjištěné údaje používám jako argument, když chce obec omezit činnost knihovny</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15</a:t>
                      </a:r>
                    </a:p>
                  </a:txBody>
                  <a:tcPr marL="9525" marR="9525" marT="9525" marB="0" anchor="b"/>
                </a:tc>
                <a:extLst>
                  <a:ext uri="{0D108BD9-81ED-4DB2-BD59-A6C34878D82A}">
                    <a16:rowId xmlns:a16="http://schemas.microsoft.com/office/drawing/2014/main" xmlns="" val="10006"/>
                  </a:ext>
                </a:extLst>
              </a:tr>
              <a:tr h="370840">
                <a:tc>
                  <a:txBody>
                    <a:bodyPr/>
                    <a:lstStyle/>
                    <a:p>
                      <a:pPr algn="l" fontAlgn="ctr"/>
                      <a:r>
                        <a:rPr lang="cs-CZ" sz="1800" b="1" i="0" u="none" strike="noStrike">
                          <a:solidFill>
                            <a:srgbClr val="000000"/>
                          </a:solidFill>
                          <a:effectLst/>
                          <a:latin typeface="Arial Narrow" pitchFamily="34" charset="0"/>
                        </a:rPr>
                        <a:t>Některá čísla uvádím ve výroční zprávě.</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13</a:t>
                      </a:r>
                    </a:p>
                  </a:txBody>
                  <a:tcPr marL="9525" marR="9525" marT="9525" marB="0" anchor="b"/>
                </a:tc>
                <a:extLst>
                  <a:ext uri="{0D108BD9-81ED-4DB2-BD59-A6C34878D82A}">
                    <a16:rowId xmlns:a16="http://schemas.microsoft.com/office/drawing/2014/main" xmlns="" val="10007"/>
                  </a:ext>
                </a:extLst>
              </a:tr>
              <a:tr h="370840">
                <a:tc>
                  <a:txBody>
                    <a:bodyPr/>
                    <a:lstStyle/>
                    <a:p>
                      <a:pPr algn="l" fontAlgn="ctr"/>
                      <a:r>
                        <a:rPr lang="cs-CZ" sz="1800" b="1" i="0" u="none" strike="noStrike">
                          <a:solidFill>
                            <a:srgbClr val="000000"/>
                          </a:solidFill>
                          <a:effectLst/>
                          <a:latin typeface="Arial Narrow" pitchFamily="34" charset="0"/>
                        </a:rPr>
                        <a:t>Zjištěné údaje využívám při přípravě nového projektu</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12</a:t>
                      </a:r>
                    </a:p>
                  </a:txBody>
                  <a:tcPr marL="9525" marR="9525" marT="9525" marB="0" anchor="b"/>
                </a:tc>
                <a:extLst>
                  <a:ext uri="{0D108BD9-81ED-4DB2-BD59-A6C34878D82A}">
                    <a16:rowId xmlns:a16="http://schemas.microsoft.com/office/drawing/2014/main" xmlns="" val="10008"/>
                  </a:ext>
                </a:extLst>
              </a:tr>
              <a:tr h="370840">
                <a:tc>
                  <a:txBody>
                    <a:bodyPr/>
                    <a:lstStyle/>
                    <a:p>
                      <a:pPr algn="l" fontAlgn="ctr"/>
                      <a:r>
                        <a:rPr lang="cs-CZ" sz="1800" b="1" i="0" u="none" strike="noStrike">
                          <a:solidFill>
                            <a:srgbClr val="000000"/>
                          </a:solidFill>
                          <a:effectLst/>
                          <a:latin typeface="Arial Narrow" pitchFamily="34" charset="0"/>
                        </a:rPr>
                        <a:t>Benchmarking mi pomohl něco v knihovně změnit</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3</a:t>
                      </a:r>
                    </a:p>
                  </a:txBody>
                  <a:tcPr marL="9525" marR="9525" marT="9525" marB="0" anchor="b"/>
                </a:tc>
                <a:extLst>
                  <a:ext uri="{0D108BD9-81ED-4DB2-BD59-A6C34878D82A}">
                    <a16:rowId xmlns:a16="http://schemas.microsoft.com/office/drawing/2014/main" xmlns="" val="10009"/>
                  </a:ext>
                </a:extLst>
              </a:tr>
              <a:tr h="370840">
                <a:tc>
                  <a:txBody>
                    <a:bodyPr/>
                    <a:lstStyle/>
                    <a:p>
                      <a:pPr algn="l" fontAlgn="ctr"/>
                      <a:r>
                        <a:rPr lang="cs-CZ" sz="1800" b="1" i="0" u="none" strike="noStrike">
                          <a:solidFill>
                            <a:srgbClr val="000000"/>
                          </a:solidFill>
                          <a:effectLst/>
                          <a:latin typeface="Arial Narrow" pitchFamily="34" charset="0"/>
                        </a:rPr>
                        <a:t>Moc mě to nezajímá, ale chtěla to vedoucí či metodička…</a:t>
                      </a:r>
                    </a:p>
                  </a:txBody>
                  <a:tcPr marL="9525" marR="9525" marT="9525" marB="0" anchor="ctr"/>
                </a:tc>
                <a:tc>
                  <a:txBody>
                    <a:bodyPr/>
                    <a:lstStyle/>
                    <a:p>
                      <a:pPr algn="r" fontAlgn="b"/>
                      <a:r>
                        <a:rPr lang="cs-CZ" sz="1800" b="1" i="0" u="none" strike="noStrike">
                          <a:solidFill>
                            <a:srgbClr val="000000"/>
                          </a:solidFill>
                          <a:effectLst/>
                          <a:latin typeface="Arial Narrow" pitchFamily="34" charset="0"/>
                        </a:rPr>
                        <a:t>1</a:t>
                      </a:r>
                    </a:p>
                  </a:txBody>
                  <a:tcPr marL="9525" marR="9525" marT="9525" marB="0" anchor="b"/>
                </a:tc>
                <a:extLst>
                  <a:ext uri="{0D108BD9-81ED-4DB2-BD59-A6C34878D82A}">
                    <a16:rowId xmlns:a16="http://schemas.microsoft.com/office/drawing/2014/main" xmlns="" val="10010"/>
                  </a:ext>
                </a:extLst>
              </a:tr>
              <a:tr h="370840">
                <a:tc>
                  <a:txBody>
                    <a:bodyPr/>
                    <a:lstStyle/>
                    <a:p>
                      <a:pPr algn="l" fontAlgn="ctr"/>
                      <a:r>
                        <a:rPr lang="cs-CZ" sz="1800" b="1" i="0" u="none" strike="noStrike">
                          <a:solidFill>
                            <a:srgbClr val="000000"/>
                          </a:solidFill>
                          <a:effectLst/>
                          <a:latin typeface="Arial Narrow" pitchFamily="34" charset="0"/>
                        </a:rPr>
                        <a:t>Jen tak – ze zájmu.</a:t>
                      </a:r>
                    </a:p>
                  </a:txBody>
                  <a:tcPr marL="9525" marR="9525" marT="9525" marB="0" anchor="ctr"/>
                </a:tc>
                <a:tc>
                  <a:txBody>
                    <a:bodyPr/>
                    <a:lstStyle/>
                    <a:p>
                      <a:pPr algn="r" fontAlgn="b"/>
                      <a:r>
                        <a:rPr lang="cs-CZ" sz="1800" b="1" i="0" u="none" strike="noStrike" dirty="0">
                          <a:solidFill>
                            <a:srgbClr val="000000"/>
                          </a:solidFill>
                          <a:effectLst/>
                          <a:latin typeface="Arial Narrow" pitchFamily="34" charset="0"/>
                        </a:rPr>
                        <a:t>0</a:t>
                      </a:r>
                    </a:p>
                  </a:txBody>
                  <a:tcPr marL="9525" marR="9525" marT="9525" marB="0" anchor="b"/>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727080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Soutěž Městská knihovna roku …</a:t>
            </a:r>
            <a:endParaRPr lang="cs-CZ" dirty="0"/>
          </a:p>
        </p:txBody>
      </p:sp>
      <p:sp>
        <p:nvSpPr>
          <p:cNvPr id="4" name="Zástupný symbol pro číslo snímku 3"/>
          <p:cNvSpPr>
            <a:spLocks noGrp="1"/>
          </p:cNvSpPr>
          <p:nvPr>
            <p:ph type="sldNum" sz="quarter" idx="12"/>
          </p:nvPr>
        </p:nvSpPr>
        <p:spPr/>
        <p:txBody>
          <a:bodyPr/>
          <a:lstStyle/>
          <a:p>
            <a:pPr>
              <a:defRPr/>
            </a:pPr>
            <a:fld id="{7EADDBDE-E629-46DF-B84E-14D7C0E8209C}" type="slidenum">
              <a:rPr lang="cs-CZ" smtClean="0"/>
              <a:pPr>
                <a:defRPr/>
              </a:pPr>
              <a:t>29</a:t>
            </a:fld>
            <a:endParaRPr lang="cs-CZ"/>
          </a:p>
        </p:txBody>
      </p:sp>
      <p:pic>
        <p:nvPicPr>
          <p:cNvPr id="5" name="Picture 7" descr="budov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324840"/>
            <a:ext cx="2592288" cy="1673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05096" y="4472999"/>
            <a:ext cx="2542286" cy="1692305"/>
          </a:xfrm>
          <a:prstGeom prst="rect">
            <a:avLst/>
          </a:prstGeom>
          <a:ln>
            <a:noFill/>
          </a:ln>
          <a:effectLst>
            <a:outerShdw blurRad="292100" dist="139700" dir="2700000" algn="tl" rotWithShape="0">
              <a:srgbClr val="333333">
                <a:alpha val="65000"/>
              </a:srgbClr>
            </a:outerShdw>
          </a:effectLst>
        </p:spPr>
      </p:pic>
      <p:sp>
        <p:nvSpPr>
          <p:cNvPr id="7" name="TextovéPole 6"/>
          <p:cNvSpPr txBox="1"/>
          <p:nvPr/>
        </p:nvSpPr>
        <p:spPr>
          <a:xfrm>
            <a:off x="4312329" y="1382261"/>
            <a:ext cx="2592288" cy="523220"/>
          </a:xfrm>
          <a:prstGeom prst="rect">
            <a:avLst/>
          </a:prstGeom>
          <a:noFill/>
        </p:spPr>
        <p:txBody>
          <a:bodyPr wrap="square" rtlCol="0">
            <a:spAutoFit/>
          </a:bodyPr>
          <a:lstStyle/>
          <a:p>
            <a:r>
              <a:rPr lang="cs-CZ" sz="2800" b="1" dirty="0" smtClean="0"/>
              <a:t>Od roku 2010</a:t>
            </a:r>
            <a:endParaRPr lang="cs-CZ" sz="2800" b="1" dirty="0"/>
          </a:p>
        </p:txBody>
      </p:sp>
      <p:sp>
        <p:nvSpPr>
          <p:cNvPr id="8" name="TextovéPole 7"/>
          <p:cNvSpPr txBox="1"/>
          <p:nvPr/>
        </p:nvSpPr>
        <p:spPr>
          <a:xfrm>
            <a:off x="347165" y="5085184"/>
            <a:ext cx="6169051" cy="1200329"/>
          </a:xfrm>
          <a:prstGeom prst="rect">
            <a:avLst/>
          </a:prstGeom>
          <a:noFill/>
        </p:spPr>
        <p:txBody>
          <a:bodyPr wrap="square" rtlCol="0">
            <a:spAutoFit/>
          </a:bodyPr>
          <a:lstStyle/>
          <a:p>
            <a:r>
              <a:rPr lang="cs-CZ" sz="2400" b="1" dirty="0" smtClean="0"/>
              <a:t>2 kola</a:t>
            </a:r>
          </a:p>
          <a:p>
            <a:pPr marL="342900" indent="-342900">
              <a:buFont typeface="Arial" panose="020B0604020202020204" pitchFamily="34" charset="0"/>
              <a:buChar char="•"/>
            </a:pPr>
            <a:r>
              <a:rPr lang="cs-CZ" sz="2400" b="1" dirty="0" smtClean="0"/>
              <a:t>Hodnocení podle </a:t>
            </a:r>
            <a:r>
              <a:rPr lang="cs-CZ" sz="2400" b="1" dirty="0" err="1" smtClean="0"/>
              <a:t>benchmarkingu</a:t>
            </a:r>
            <a:endParaRPr lang="cs-CZ" sz="2400" b="1" dirty="0" smtClean="0"/>
          </a:p>
          <a:p>
            <a:pPr marL="342900" indent="-342900">
              <a:buFont typeface="Arial" panose="020B0604020202020204" pitchFamily="34" charset="0"/>
              <a:buChar char="•"/>
            </a:pPr>
            <a:r>
              <a:rPr lang="cs-CZ" sz="2400" b="1" dirty="0" smtClean="0"/>
              <a:t>Prohlídky knihoven</a:t>
            </a:r>
            <a:endParaRPr lang="cs-CZ" sz="2400" b="1" dirty="0"/>
          </a:p>
        </p:txBody>
      </p:sp>
      <p:pic>
        <p:nvPicPr>
          <p:cNvPr id="1026" name="Picture 2" descr="http://www.mkl.cz/data/galerie/knihovna_zboku.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7189" y="2568043"/>
            <a:ext cx="2222568" cy="1555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Bývalá židovská synagoga - Knihovna Bedřicha Beneše Buchlovana dne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7704" y="3255599"/>
            <a:ext cx="2184177" cy="213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2973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898" t="10594" r="23996" b="8170"/>
          <a:stretch/>
        </p:blipFill>
        <p:spPr bwMode="auto">
          <a:xfrm>
            <a:off x="683568" y="1196752"/>
            <a:ext cx="7452456" cy="5329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Nadpis 1"/>
          <p:cNvSpPr>
            <a:spLocks noGrp="1"/>
          </p:cNvSpPr>
          <p:nvPr>
            <p:ph type="title" idx="4294967295"/>
          </p:nvPr>
        </p:nvSpPr>
        <p:spPr>
          <a:xfrm>
            <a:off x="0" y="221423"/>
            <a:ext cx="8229600" cy="720725"/>
          </a:xfrm>
        </p:spPr>
        <p:txBody>
          <a:bodyPr>
            <a:noAutofit/>
          </a:bodyPr>
          <a:lstStyle/>
          <a:p>
            <a:r>
              <a:rPr lang="cs-CZ" sz="3600" b="1" dirty="0" smtClean="0">
                <a:latin typeface="Arial Narrow" panose="020B0606020202030204" pitchFamily="34" charset="0"/>
              </a:rPr>
              <a:t>EU = 63 000 veřejných knihoven</a:t>
            </a:r>
            <a:br>
              <a:rPr lang="cs-CZ" sz="3600" b="1" dirty="0" smtClean="0">
                <a:latin typeface="Arial Narrow" panose="020B0606020202030204" pitchFamily="34" charset="0"/>
              </a:rPr>
            </a:br>
            <a:r>
              <a:rPr lang="cs-CZ" sz="3600" b="1" dirty="0" smtClean="0">
                <a:latin typeface="Arial Narrow" panose="020B0606020202030204" pitchFamily="34" charset="0"/>
              </a:rPr>
              <a:t>ČR = 5 500</a:t>
            </a:r>
            <a:endParaRPr lang="cs-CZ" sz="3600" b="1" dirty="0">
              <a:latin typeface="Arial Narrow" panose="020B0606020202030204" pitchFamily="34" charset="0"/>
            </a:endParaRPr>
          </a:p>
        </p:txBody>
      </p:sp>
      <p:sp>
        <p:nvSpPr>
          <p:cNvPr id="4" name="TextovéPole 3"/>
          <p:cNvSpPr txBox="1"/>
          <p:nvPr/>
        </p:nvSpPr>
        <p:spPr>
          <a:xfrm>
            <a:off x="35496" y="4723669"/>
            <a:ext cx="2232248" cy="923330"/>
          </a:xfrm>
          <a:prstGeom prst="rect">
            <a:avLst/>
          </a:prstGeom>
          <a:noFill/>
        </p:spPr>
        <p:txBody>
          <a:bodyPr wrap="square" rtlCol="0">
            <a:spAutoFit/>
          </a:bodyPr>
          <a:lstStyle/>
          <a:p>
            <a:r>
              <a:rPr lang="cs-CZ" b="1" dirty="0" smtClean="0">
                <a:solidFill>
                  <a:srgbClr val="FF0000"/>
                </a:solidFill>
              </a:rPr>
              <a:t>Hustota knihoven:</a:t>
            </a:r>
          </a:p>
          <a:p>
            <a:r>
              <a:rPr lang="cs-CZ" b="1" dirty="0" smtClean="0">
                <a:solidFill>
                  <a:srgbClr val="FF0000"/>
                </a:solidFill>
              </a:rPr>
              <a:t>EU = 1,3VK/10000</a:t>
            </a:r>
          </a:p>
          <a:p>
            <a:r>
              <a:rPr lang="cs-CZ" b="1" dirty="0" smtClean="0">
                <a:solidFill>
                  <a:srgbClr val="FF0000"/>
                </a:solidFill>
              </a:rPr>
              <a:t>ČR = 5,1VK/10000</a:t>
            </a:r>
            <a:endParaRPr lang="cs-CZ" b="1" dirty="0">
              <a:solidFill>
                <a:srgbClr val="FF0000"/>
              </a:solidFill>
            </a:endParaRPr>
          </a:p>
        </p:txBody>
      </p:sp>
      <p:sp>
        <p:nvSpPr>
          <p:cNvPr id="5" name="Obdélník 4"/>
          <p:cNvSpPr/>
          <p:nvPr/>
        </p:nvSpPr>
        <p:spPr>
          <a:xfrm>
            <a:off x="6084168" y="5624373"/>
            <a:ext cx="3347864" cy="1200329"/>
          </a:xfrm>
          <a:prstGeom prst="rect">
            <a:avLst/>
          </a:prstGeom>
        </p:spPr>
        <p:txBody>
          <a:bodyPr wrap="square">
            <a:spAutoFit/>
          </a:bodyPr>
          <a:lstStyle/>
          <a:p>
            <a:r>
              <a:rPr lang="cs-CZ" b="1" dirty="0" smtClean="0">
                <a:solidFill>
                  <a:srgbClr val="FF0000"/>
                </a:solidFill>
              </a:rPr>
              <a:t>Financování:</a:t>
            </a:r>
          </a:p>
          <a:p>
            <a:r>
              <a:rPr lang="cs-CZ" b="1" dirty="0" smtClean="0">
                <a:solidFill>
                  <a:srgbClr val="FF0000"/>
                </a:solidFill>
              </a:rPr>
              <a:t>Portugalsko </a:t>
            </a:r>
            <a:r>
              <a:rPr lang="cs-CZ" b="1" dirty="0">
                <a:solidFill>
                  <a:srgbClr val="FF0000"/>
                </a:solidFill>
              </a:rPr>
              <a:t>= 6 EUR/obyv.</a:t>
            </a:r>
          </a:p>
          <a:p>
            <a:r>
              <a:rPr lang="cs-CZ" b="1" dirty="0">
                <a:solidFill>
                  <a:srgbClr val="FF0000"/>
                </a:solidFill>
              </a:rPr>
              <a:t>ČR = 15 EUR/obyv.</a:t>
            </a:r>
          </a:p>
          <a:p>
            <a:r>
              <a:rPr lang="cs-CZ" b="1" dirty="0">
                <a:solidFill>
                  <a:srgbClr val="FF0000"/>
                </a:solidFill>
              </a:rPr>
              <a:t>Dánsko = 65 EUR/obyv.</a:t>
            </a:r>
          </a:p>
        </p:txBody>
      </p:sp>
    </p:spTree>
    <p:extLst>
      <p:ext uri="{BB962C8B-B14F-4D97-AF65-F5344CB8AC3E}">
        <p14:creationId xmlns:p14="http://schemas.microsoft.com/office/powerpoint/2010/main" xmlns="" val="2042162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5747" y="274640"/>
            <a:ext cx="8819909" cy="1143000"/>
          </a:xfrm>
        </p:spPr>
        <p:txBody>
          <a:bodyPr/>
          <a:lstStyle/>
          <a:p>
            <a:r>
              <a:rPr lang="cs-CZ" sz="4000" dirty="0" smtClean="0"/>
              <a:t>Sledované indikátory – přepočet na body</a:t>
            </a:r>
            <a:endParaRPr lang="cs-CZ" sz="4000"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xmlns="" val="1357552312"/>
              </p:ext>
            </p:extLst>
          </p:nvPr>
        </p:nvGraphicFramePr>
        <p:xfrm>
          <a:off x="457200" y="1600200"/>
          <a:ext cx="4038600" cy="4079240"/>
        </p:xfrm>
        <a:graphic>
          <a:graphicData uri="http://schemas.openxmlformats.org/drawingml/2006/table">
            <a:tbl>
              <a:tblPr firstRow="1" bandRow="1">
                <a:tableStyleId>{5C22544A-7EE6-4342-B048-85BDC9FD1C3A}</a:tableStyleId>
              </a:tblPr>
              <a:tblGrid>
                <a:gridCol w="3106688">
                  <a:extLst>
                    <a:ext uri="{9D8B030D-6E8A-4147-A177-3AD203B41FA5}">
                      <a16:colId xmlns:a16="http://schemas.microsoft.com/office/drawing/2014/main" xmlns="" val="3868549962"/>
                    </a:ext>
                  </a:extLst>
                </a:gridCol>
                <a:gridCol w="931912">
                  <a:extLst>
                    <a:ext uri="{9D8B030D-6E8A-4147-A177-3AD203B41FA5}">
                      <a16:colId xmlns:a16="http://schemas.microsoft.com/office/drawing/2014/main" xmlns="" val="436746776"/>
                    </a:ext>
                  </a:extLst>
                </a:gridCol>
              </a:tblGrid>
              <a:tr h="370840">
                <a:tc>
                  <a:txBody>
                    <a:bodyPr/>
                    <a:lstStyle/>
                    <a:p>
                      <a:pPr algn="ctr">
                        <a:lnSpc>
                          <a:spcPct val="115000"/>
                        </a:lnSpc>
                        <a:spcAft>
                          <a:spcPts val="0"/>
                        </a:spcAft>
                      </a:pPr>
                      <a:r>
                        <a:rPr lang="cs-CZ" sz="1400" b="1" dirty="0">
                          <a:solidFill>
                            <a:srgbClr val="000000"/>
                          </a:solidFill>
                          <a:effectLst/>
                          <a:latin typeface="Arial Narrow" panose="020B0606020202030204" pitchFamily="34" charset="0"/>
                          <a:ea typeface="Times New Roman" panose="02020603050405020304" pitchFamily="18" charset="0"/>
                        </a:rPr>
                        <a:t>Název</a:t>
                      </a:r>
                      <a:endParaRPr lang="cs-CZ" sz="1400" b="1" dirty="0">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Váha</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839514680"/>
                  </a:ext>
                </a:extLst>
              </a:tr>
              <a:tr h="370840">
                <a:tc>
                  <a:txBody>
                    <a:bodyPr/>
                    <a:lstStyle/>
                    <a:p>
                      <a:pPr>
                        <a:lnSpc>
                          <a:spcPct val="115000"/>
                        </a:lnSpc>
                        <a:spcAft>
                          <a:spcPts val="0"/>
                        </a:spcAft>
                      </a:pPr>
                      <a:r>
                        <a:rPr lang="cs-CZ" sz="1400" b="1" dirty="0">
                          <a:solidFill>
                            <a:srgbClr val="000000"/>
                          </a:solidFill>
                          <a:effectLst/>
                          <a:latin typeface="Arial Narrow" panose="020B0606020202030204" pitchFamily="34" charset="0"/>
                          <a:ea typeface="Times New Roman" panose="02020603050405020304" pitchFamily="18" charset="0"/>
                        </a:rPr>
                        <a:t>Knihovní jednotky/1000 obyvatel</a:t>
                      </a:r>
                      <a:endParaRPr lang="cs-CZ" sz="1400" b="1" dirty="0">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0,5</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328798592"/>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 obnovy knihovního fondu</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1,5</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046891141"/>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Přírůstek KJ/1000 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1,5</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836024586"/>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Počet periodik/1000 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1,5</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951532745"/>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Internet/1000 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605352399"/>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Plocha pro uživatele m2/1000 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2</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85165659"/>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Počet studijních míst/1000 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323672147"/>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Pracovní úvazky/1000 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478656170"/>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Roční provozní doba/1000 obyv.</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2005126"/>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 obsluhované populace</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dirty="0">
                          <a:solidFill>
                            <a:srgbClr val="000000"/>
                          </a:solidFill>
                          <a:effectLst/>
                          <a:latin typeface="Arial Narrow" panose="020B0606020202030204" pitchFamily="34" charset="0"/>
                          <a:ea typeface="Times New Roman" panose="02020603050405020304" pitchFamily="18" charset="0"/>
                        </a:rPr>
                        <a:t>2,5</a:t>
                      </a:r>
                      <a:endParaRPr lang="cs-CZ" sz="1400" b="1" dirty="0">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201318816"/>
                  </a:ext>
                </a:extLst>
              </a:tr>
            </a:tbl>
          </a:graphicData>
        </a:graphic>
      </p:graphicFrame>
      <p:graphicFrame>
        <p:nvGraphicFramePr>
          <p:cNvPr id="8" name="Zástupný symbol pro obsah 7"/>
          <p:cNvGraphicFramePr>
            <a:graphicFrameLocks noGrp="1"/>
          </p:cNvGraphicFramePr>
          <p:nvPr>
            <p:ph idx="2"/>
            <p:extLst>
              <p:ext uri="{D42A27DB-BD31-4B8C-83A1-F6EECF244321}">
                <p14:modId xmlns:p14="http://schemas.microsoft.com/office/powerpoint/2010/main" xmlns="" val="3340522543"/>
              </p:ext>
            </p:extLst>
          </p:nvPr>
        </p:nvGraphicFramePr>
        <p:xfrm>
          <a:off x="4648200" y="1600200"/>
          <a:ext cx="4038600" cy="4450080"/>
        </p:xfrm>
        <a:graphic>
          <a:graphicData uri="http://schemas.openxmlformats.org/drawingml/2006/table">
            <a:tbl>
              <a:tblPr firstRow="1" bandRow="1">
                <a:tableStyleId>{5C22544A-7EE6-4342-B048-85BDC9FD1C3A}</a:tableStyleId>
              </a:tblPr>
              <a:tblGrid>
                <a:gridCol w="3092152">
                  <a:extLst>
                    <a:ext uri="{9D8B030D-6E8A-4147-A177-3AD203B41FA5}">
                      <a16:colId xmlns:a16="http://schemas.microsoft.com/office/drawing/2014/main" xmlns="" val="3171984150"/>
                    </a:ext>
                  </a:extLst>
                </a:gridCol>
                <a:gridCol w="946448">
                  <a:extLst>
                    <a:ext uri="{9D8B030D-6E8A-4147-A177-3AD203B41FA5}">
                      <a16:colId xmlns:a16="http://schemas.microsoft.com/office/drawing/2014/main" xmlns="" val="3826326574"/>
                    </a:ext>
                  </a:extLst>
                </a:gridCol>
              </a:tblGrid>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 obsluhované populace</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2,5</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108295768"/>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 mládeže</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3</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541905743"/>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Návštěvy/obyvatel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1,5</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1067789"/>
                  </a:ext>
                </a:extLst>
              </a:tr>
              <a:tr h="370840">
                <a:tc>
                  <a:txBody>
                    <a:bodyPr/>
                    <a:lstStyle/>
                    <a:p>
                      <a:pPr>
                        <a:lnSpc>
                          <a:spcPct val="115000"/>
                        </a:lnSpc>
                        <a:spcAft>
                          <a:spcPts val="0"/>
                        </a:spcAft>
                      </a:pPr>
                      <a:r>
                        <a:rPr lang="cs-CZ" sz="1400" b="1" dirty="0">
                          <a:solidFill>
                            <a:srgbClr val="000000"/>
                          </a:solidFill>
                          <a:effectLst/>
                          <a:latin typeface="Arial Narrow" panose="020B0606020202030204" pitchFamily="34" charset="0"/>
                          <a:ea typeface="Times New Roman" panose="02020603050405020304" pitchFamily="18" charset="0"/>
                        </a:rPr>
                        <a:t>Počet výpůjček na obyvatele</a:t>
                      </a:r>
                      <a:endParaRPr lang="cs-CZ" sz="1400" b="1" dirty="0">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2</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606294036"/>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Obrat knihovního fondu</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3</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784232353"/>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Kulturní a vzdělávací akce/1000 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505288469"/>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Internetové služby</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3</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43600817"/>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Provozní výdaje/1 návštěva</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2</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088862395"/>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Výdaje na nákup KF/obyvatel</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4219067748"/>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 provozních nákladů z celkových výdajů</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1</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600185591"/>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 nákladů na nákup KF z celkových výdajů</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2</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237766420"/>
                  </a:ext>
                </a:extLst>
              </a:tr>
              <a:tr h="370840">
                <a:tc>
                  <a:txBody>
                    <a:bodyPr/>
                    <a:lstStyle/>
                    <a:p>
                      <a:pPr>
                        <a:lnSpc>
                          <a:spcPct val="115000"/>
                        </a:lnSpc>
                        <a:spcAft>
                          <a:spcPts val="0"/>
                        </a:spcAft>
                      </a:pPr>
                      <a:r>
                        <a:rPr lang="cs-CZ" sz="1400" b="1">
                          <a:solidFill>
                            <a:srgbClr val="000000"/>
                          </a:solidFill>
                          <a:effectLst/>
                          <a:latin typeface="Arial Narrow" panose="020B0606020202030204" pitchFamily="34" charset="0"/>
                          <a:ea typeface="Times New Roman" panose="02020603050405020304" pitchFamily="18" charset="0"/>
                        </a:rPr>
                        <a:t>% osobních nákladů z celkových výdajů</a:t>
                      </a:r>
                      <a:endParaRPr lang="cs-CZ" sz="1400" b="1">
                        <a:effectLst/>
                        <a:latin typeface="Arial Narrow" panose="020B0606020202030204" pitchFamily="34" charset="0"/>
                        <a:ea typeface="Times New Roman" panose="02020603050405020304" pitchFamily="18" charset="0"/>
                      </a:endParaRPr>
                    </a:p>
                  </a:txBody>
                  <a:tcPr marL="44450" marR="44450" marT="0" marB="0" anchor="ctr"/>
                </a:tc>
                <a:tc>
                  <a:txBody>
                    <a:bodyPr/>
                    <a:lstStyle/>
                    <a:p>
                      <a:pPr algn="ctr">
                        <a:lnSpc>
                          <a:spcPct val="115000"/>
                        </a:lnSpc>
                        <a:spcAft>
                          <a:spcPts val="0"/>
                        </a:spcAft>
                      </a:pPr>
                      <a:r>
                        <a:rPr lang="cs-CZ" sz="1400" b="1" dirty="0">
                          <a:solidFill>
                            <a:srgbClr val="000000"/>
                          </a:solidFill>
                          <a:effectLst/>
                          <a:latin typeface="Arial Narrow" panose="020B0606020202030204" pitchFamily="34" charset="0"/>
                          <a:ea typeface="Times New Roman" panose="02020603050405020304" pitchFamily="18" charset="0"/>
                        </a:rPr>
                        <a:t>1</a:t>
                      </a:r>
                      <a:endParaRPr lang="cs-CZ" sz="1400" b="1" dirty="0">
                        <a:effectLst/>
                        <a:latin typeface="Arial Narrow" panose="020B060602020203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125716679"/>
                  </a:ext>
                </a:extLst>
              </a:tr>
            </a:tbl>
          </a:graphicData>
        </a:graphic>
      </p:graphicFrame>
    </p:spTree>
    <p:extLst>
      <p:ext uri="{BB962C8B-B14F-4D97-AF65-F5344CB8AC3E}">
        <p14:creationId xmlns:p14="http://schemas.microsoft.com/office/powerpoint/2010/main" xmlns="" val="9299826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Nadpis 1"/>
          <p:cNvSpPr>
            <a:spLocks noGrp="1"/>
          </p:cNvSpPr>
          <p:nvPr>
            <p:ph type="title"/>
          </p:nvPr>
        </p:nvSpPr>
        <p:spPr>
          <a:xfrm>
            <a:off x="457200" y="188640"/>
            <a:ext cx="8229600" cy="576064"/>
          </a:xfrm>
        </p:spPr>
        <p:txBody>
          <a:bodyPr/>
          <a:lstStyle/>
          <a:p>
            <a:r>
              <a:rPr lang="cs-CZ" dirty="0" smtClean="0"/>
              <a:t>Důležité odkazy</a:t>
            </a:r>
          </a:p>
        </p:txBody>
      </p:sp>
      <p:sp>
        <p:nvSpPr>
          <p:cNvPr id="3" name="Zástupný symbol pro obsah 2"/>
          <p:cNvSpPr>
            <a:spLocks noGrp="1"/>
          </p:cNvSpPr>
          <p:nvPr>
            <p:ph idx="1"/>
          </p:nvPr>
        </p:nvSpPr>
        <p:spPr>
          <a:xfrm>
            <a:off x="457200" y="908720"/>
            <a:ext cx="8229600" cy="5217443"/>
          </a:xfrm>
        </p:spPr>
        <p:txBody>
          <a:bodyPr/>
          <a:lstStyle/>
          <a:p>
            <a:pPr>
              <a:defRPr/>
            </a:pPr>
            <a:endParaRPr lang="cs-CZ" sz="2000" dirty="0" smtClean="0"/>
          </a:p>
          <a:p>
            <a:pPr>
              <a:defRPr/>
            </a:pPr>
            <a:r>
              <a:rPr lang="cs-CZ" sz="2000" dirty="0" smtClean="0"/>
              <a:t>Informace </a:t>
            </a:r>
            <a:r>
              <a:rPr lang="cs-CZ" sz="2000" dirty="0"/>
              <a:t>o projektu </a:t>
            </a:r>
            <a:r>
              <a:rPr lang="cs-CZ" sz="2000" dirty="0" err="1"/>
              <a:t>Benchmarking</a:t>
            </a:r>
            <a:r>
              <a:rPr lang="cs-CZ" sz="2000" dirty="0"/>
              <a:t> knihoven</a:t>
            </a:r>
          </a:p>
          <a:p>
            <a:pPr lvl="1">
              <a:defRPr/>
            </a:pPr>
            <a:r>
              <a:rPr lang="cs-CZ" sz="1800" dirty="0"/>
              <a:t>http://ipk.nkp.cz/odborne-cinnosti/mereni-vykonu-a-kvality-v-knihovnach-1/Benchmarking.htm</a:t>
            </a:r>
          </a:p>
          <a:p>
            <a:pPr>
              <a:defRPr/>
            </a:pPr>
            <a:r>
              <a:rPr lang="cs-CZ" sz="2000" dirty="0"/>
              <a:t>Článek </a:t>
            </a:r>
            <a:r>
              <a:rPr lang="cs-CZ" sz="2000" dirty="0" smtClean="0"/>
              <a:t>– </a:t>
            </a:r>
            <a:r>
              <a:rPr lang="cs-CZ" sz="2000" dirty="0"/>
              <a:t>Knižnice, 2013, č. </a:t>
            </a:r>
            <a:r>
              <a:rPr lang="cs-CZ" sz="2000" dirty="0" smtClean="0"/>
              <a:t>3</a:t>
            </a:r>
          </a:p>
          <a:p>
            <a:pPr lvl="1">
              <a:defRPr/>
            </a:pPr>
            <a:r>
              <a:rPr lang="cs-CZ" sz="1800" dirty="0" smtClean="0"/>
              <a:t>http</a:t>
            </a:r>
            <a:r>
              <a:rPr lang="cs-CZ" sz="1800" dirty="0"/>
              <a:t>://</a:t>
            </a:r>
            <a:r>
              <a:rPr lang="cs-CZ" sz="1800" dirty="0" smtClean="0"/>
              <a:t>www.snk.sk/images/snk/casopis_kniznica/2013/marec/03.pdf</a:t>
            </a:r>
          </a:p>
          <a:p>
            <a:pPr>
              <a:defRPr/>
            </a:pPr>
            <a:r>
              <a:rPr lang="cs-CZ" sz="2000" dirty="0" smtClean="0"/>
              <a:t>Článek – Čtenář, 2015, č. 5, s. 163-166</a:t>
            </a:r>
          </a:p>
          <a:p>
            <a:pPr>
              <a:defRPr/>
            </a:pPr>
            <a:r>
              <a:rPr lang="cs-CZ" sz="2000" dirty="0" smtClean="0"/>
              <a:t>Článek – </a:t>
            </a:r>
            <a:r>
              <a:rPr lang="cs-CZ" sz="2000" dirty="0" err="1" smtClean="0"/>
              <a:t>Benchmarking</a:t>
            </a:r>
            <a:r>
              <a:rPr lang="cs-CZ" sz="2000" dirty="0" smtClean="0"/>
              <a:t> knihoven a německý </a:t>
            </a:r>
            <a:r>
              <a:rPr lang="cs-CZ" sz="2000" dirty="0" err="1" smtClean="0"/>
              <a:t>Bibliotheksindex</a:t>
            </a:r>
            <a:r>
              <a:rPr lang="cs-CZ" sz="2000" dirty="0" smtClean="0"/>
              <a:t>, In: Knihovna pro všechny, Ostrava, </a:t>
            </a:r>
            <a:r>
              <a:rPr lang="cs-CZ" sz="2000" dirty="0" err="1" smtClean="0"/>
              <a:t>Moravskoslezká</a:t>
            </a:r>
            <a:r>
              <a:rPr lang="cs-CZ" sz="2000" dirty="0" smtClean="0"/>
              <a:t> vědecká knihovna 2015, s. 6 - 24</a:t>
            </a:r>
          </a:p>
          <a:p>
            <a:pPr>
              <a:defRPr/>
            </a:pPr>
            <a:r>
              <a:rPr lang="cs-CZ" sz="2000" dirty="0" smtClean="0"/>
              <a:t>Databáze </a:t>
            </a:r>
            <a:r>
              <a:rPr lang="cs-CZ" sz="2000" dirty="0" err="1" smtClean="0"/>
              <a:t>benchmarkingu</a:t>
            </a:r>
            <a:endParaRPr lang="cs-CZ" sz="2000" dirty="0"/>
          </a:p>
          <a:p>
            <a:pPr lvl="1">
              <a:defRPr/>
            </a:pPr>
            <a:r>
              <a:rPr lang="cs-CZ" sz="1800" u="sng" dirty="0">
                <a:hlinkClick r:id="rId2"/>
              </a:rPr>
              <a:t>http://www.benchmarkingknihoven.cz/</a:t>
            </a:r>
            <a:endParaRPr lang="cs-CZ" sz="1800" dirty="0"/>
          </a:p>
          <a:p>
            <a:pPr>
              <a:defRPr/>
            </a:pPr>
            <a:endParaRPr lang="cs-CZ" sz="2000" dirty="0" smtClean="0"/>
          </a:p>
          <a:p>
            <a:pPr>
              <a:defRPr/>
            </a:pPr>
            <a:r>
              <a:rPr lang="cs-CZ" sz="2000" dirty="0" smtClean="0"/>
              <a:t>Jak se zapojit: kontakty na NK ČR</a:t>
            </a:r>
          </a:p>
          <a:p>
            <a:pPr lvl="1">
              <a:defRPr/>
            </a:pPr>
            <a:r>
              <a:rPr lang="cs-CZ" sz="1800" dirty="0" smtClean="0">
                <a:solidFill>
                  <a:schemeClr val="tx1"/>
                </a:solidFill>
                <a:hlinkClick r:id="rId3"/>
              </a:rPr>
              <a:t>vit.richter@nkp.cz</a:t>
            </a:r>
            <a:r>
              <a:rPr lang="cs-CZ" sz="1800" dirty="0">
                <a:solidFill>
                  <a:schemeClr val="tx1"/>
                </a:solidFill>
              </a:rPr>
              <a:t>    </a:t>
            </a:r>
            <a:r>
              <a:rPr lang="cs-CZ" sz="1800" dirty="0" smtClean="0">
                <a:solidFill>
                  <a:schemeClr val="tx1"/>
                </a:solidFill>
                <a:hlinkClick r:id="rId4"/>
              </a:rPr>
              <a:t>Vladana.Pillerova@nkp.cz</a:t>
            </a:r>
            <a:r>
              <a:rPr lang="cs-CZ" sz="1800" dirty="0" smtClean="0">
                <a:solidFill>
                  <a:schemeClr val="tx1"/>
                </a:solidFill>
              </a:rPr>
              <a:t> </a:t>
            </a:r>
            <a:endParaRPr lang="cs-CZ" sz="1800" dirty="0">
              <a:solidFill>
                <a:schemeClr val="tx1"/>
              </a:solidFill>
            </a:endParaRPr>
          </a:p>
          <a:p>
            <a:pPr marL="457200" lvl="1" indent="0">
              <a:buNone/>
              <a:defRPr/>
            </a:pPr>
            <a:r>
              <a:rPr lang="cs-CZ" sz="1800" dirty="0" smtClean="0"/>
              <a:t> </a:t>
            </a:r>
            <a:endParaRPr lang="cs-CZ" sz="1800" dirty="0"/>
          </a:p>
          <a:p>
            <a:pPr>
              <a:defRPr/>
            </a:pPr>
            <a:endParaRPr lang="cs-CZ" sz="1800" dirty="0"/>
          </a:p>
        </p:txBody>
      </p:sp>
      <p:sp>
        <p:nvSpPr>
          <p:cNvPr id="2" name="Zástupný symbol pro číslo snímku 1"/>
          <p:cNvSpPr>
            <a:spLocks noGrp="1"/>
          </p:cNvSpPr>
          <p:nvPr>
            <p:ph type="sldNum" sz="quarter" idx="12"/>
          </p:nvPr>
        </p:nvSpPr>
        <p:spPr/>
        <p:txBody>
          <a:bodyPr/>
          <a:lstStyle/>
          <a:p>
            <a:pPr>
              <a:defRPr/>
            </a:pPr>
            <a:fld id="{A12E5241-DF6E-4260-A9DB-2EE9E437E11A}" type="slidenum">
              <a:rPr lang="cs-CZ" smtClean="0"/>
              <a:pPr>
                <a:defRPr/>
              </a:pPr>
              <a:t>31</a:t>
            </a:fld>
            <a:endParaRPr lang="cs-CZ"/>
          </a:p>
        </p:txBody>
      </p:sp>
    </p:spTree>
    <p:extLst>
      <p:ext uri="{BB962C8B-B14F-4D97-AF65-F5344CB8AC3E}">
        <p14:creationId xmlns:p14="http://schemas.microsoft.com/office/powerpoint/2010/main" xmlns="" val="1424300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60848"/>
            <a:ext cx="7772400" cy="1944215"/>
          </a:xfrm>
        </p:spPr>
        <p:txBody>
          <a:bodyPr>
            <a:normAutofit/>
          </a:bodyPr>
          <a:lstStyle/>
          <a:p>
            <a:r>
              <a:rPr lang="cs-CZ" sz="4000" dirty="0"/>
              <a:t>Měření efektivity vynaložených prostředků ve veřejné knihovně</a:t>
            </a:r>
            <a:br>
              <a:rPr lang="cs-CZ" sz="4000" dirty="0"/>
            </a:br>
            <a:r>
              <a:rPr lang="en-US" sz="3600" dirty="0" err="1">
                <a:solidFill>
                  <a:srgbClr val="FF0000"/>
                </a:solidFill>
              </a:rPr>
              <a:t>Projekt</a:t>
            </a:r>
            <a:r>
              <a:rPr lang="en-US" sz="3600" dirty="0">
                <a:solidFill>
                  <a:srgbClr val="FF0000"/>
                </a:solidFill>
              </a:rPr>
              <a:t> ROI (Return on Investment</a:t>
            </a:r>
            <a:r>
              <a:rPr lang="en-US" sz="3600" dirty="0" smtClean="0">
                <a:solidFill>
                  <a:srgbClr val="FF0000"/>
                </a:solidFill>
              </a:rPr>
              <a:t>)</a:t>
            </a:r>
            <a:endParaRPr lang="cs-CZ" altLang="cs-CZ" sz="4000" dirty="0" smtClean="0">
              <a:solidFill>
                <a:srgbClr val="FF0000"/>
              </a:solidFill>
            </a:endParaRPr>
          </a:p>
        </p:txBody>
      </p:sp>
      <p:sp>
        <p:nvSpPr>
          <p:cNvPr id="3075" name="Rectangle 3"/>
          <p:cNvSpPr>
            <a:spLocks noGrp="1" noChangeArrowheads="1"/>
          </p:cNvSpPr>
          <p:nvPr>
            <p:ph type="subTitle" idx="1"/>
          </p:nvPr>
        </p:nvSpPr>
        <p:spPr>
          <a:xfrm>
            <a:off x="1371600" y="3886200"/>
            <a:ext cx="6400800" cy="2711450"/>
          </a:xfrm>
        </p:spPr>
        <p:txBody>
          <a:bodyPr/>
          <a:lstStyle/>
          <a:p>
            <a:pPr eaLnBrk="1" hangingPunct="1"/>
            <a:endParaRPr lang="cs-CZ" altLang="cs-CZ" sz="2000" i="1" dirty="0" smtClean="0"/>
          </a:p>
          <a:p>
            <a:pPr eaLnBrk="1" hangingPunct="1"/>
            <a:endParaRPr lang="cs-CZ" altLang="cs-CZ" sz="2000" i="1" dirty="0" smtClean="0"/>
          </a:p>
          <a:p>
            <a:pPr eaLnBrk="1" hangingPunct="1"/>
            <a:endParaRPr lang="cs-CZ" altLang="cs-CZ" sz="1600" i="1" dirty="0" smtClean="0"/>
          </a:p>
          <a:p>
            <a:pPr eaLnBrk="1" hangingPunct="1"/>
            <a:endParaRPr lang="cs-CZ" altLang="cs-CZ" sz="1600" i="1" dirty="0" smtClean="0"/>
          </a:p>
          <a:p>
            <a:pPr eaLnBrk="1" hangingPunct="1"/>
            <a:endParaRPr lang="cs-CZ" altLang="cs-CZ" sz="1200" dirty="0" smtClean="0">
              <a:solidFill>
                <a:schemeClr val="tx1"/>
              </a:solidFill>
              <a:latin typeface="Arial" charset="0"/>
              <a:cs typeface="Arial" charset="0"/>
            </a:endParaRPr>
          </a:p>
          <a:p>
            <a:pPr eaLnBrk="1" hangingPunct="1"/>
            <a:endParaRPr lang="cs-CZ" altLang="cs-CZ" sz="1600" i="1" dirty="0" smtClean="0"/>
          </a:p>
        </p:txBody>
      </p:sp>
    </p:spTree>
    <p:extLst>
      <p:ext uri="{BB962C8B-B14F-4D97-AF65-F5344CB8AC3E}">
        <p14:creationId xmlns:p14="http://schemas.microsoft.com/office/powerpoint/2010/main" xmlns="" val="3127295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1103066"/>
          </a:xfrm>
        </p:spPr>
        <p:txBody>
          <a:bodyPr>
            <a:normAutofit fontScale="90000"/>
          </a:bodyPr>
          <a:lstStyle/>
          <a:p>
            <a:r>
              <a:rPr lang="cs-CZ" dirty="0"/>
              <a:t>Metodika měření hodnoty služeb poskytovaných veřejnými knihovnami</a:t>
            </a:r>
          </a:p>
        </p:txBody>
      </p:sp>
      <p:sp>
        <p:nvSpPr>
          <p:cNvPr id="3" name="Zástupný symbol pro obsah 2"/>
          <p:cNvSpPr>
            <a:spLocks noGrp="1"/>
          </p:cNvSpPr>
          <p:nvPr>
            <p:ph idx="1"/>
          </p:nvPr>
        </p:nvSpPr>
        <p:spPr/>
        <p:txBody>
          <a:bodyPr>
            <a:normAutofit lnSpcReduction="10000"/>
          </a:bodyPr>
          <a:lstStyle/>
          <a:p>
            <a:endParaRPr lang="cs-CZ" dirty="0" smtClean="0"/>
          </a:p>
          <a:p>
            <a:r>
              <a:rPr lang="cs-CZ" dirty="0" smtClean="0"/>
              <a:t>Hledáme odpověď na otázku: </a:t>
            </a:r>
            <a:r>
              <a:rPr lang="cs-CZ" dirty="0" smtClean="0">
                <a:solidFill>
                  <a:srgbClr val="FF0000"/>
                </a:solidFill>
              </a:rPr>
              <a:t>„Vyplatí </a:t>
            </a:r>
            <a:r>
              <a:rPr lang="cs-CZ" dirty="0">
                <a:solidFill>
                  <a:srgbClr val="FF0000"/>
                </a:solidFill>
              </a:rPr>
              <a:t>se knihovna</a:t>
            </a:r>
            <a:r>
              <a:rPr lang="cs-CZ" dirty="0" smtClean="0">
                <a:solidFill>
                  <a:srgbClr val="FF0000"/>
                </a:solidFill>
              </a:rPr>
              <a:t>?“</a:t>
            </a:r>
            <a:endParaRPr lang="cs-CZ" dirty="0">
              <a:solidFill>
                <a:srgbClr val="FF0000"/>
              </a:solidFill>
            </a:endParaRPr>
          </a:p>
          <a:p>
            <a:r>
              <a:rPr lang="cs-CZ" dirty="0" smtClean="0"/>
              <a:t>Projekt Městská knihovna v Praze, </a:t>
            </a:r>
            <a:r>
              <a:rPr lang="cs-CZ" dirty="0"/>
              <a:t>FES </a:t>
            </a:r>
            <a:r>
              <a:rPr lang="cs-CZ" dirty="0" smtClean="0"/>
              <a:t>Univerzita Pardubice, </a:t>
            </a:r>
            <a:r>
              <a:rPr lang="cs-CZ" dirty="0"/>
              <a:t>EF </a:t>
            </a:r>
            <a:r>
              <a:rPr lang="cs-CZ" dirty="0" smtClean="0"/>
              <a:t>Univerzita </a:t>
            </a:r>
            <a:r>
              <a:rPr lang="cs-CZ" dirty="0" err="1" smtClean="0"/>
              <a:t>Mateja</a:t>
            </a:r>
            <a:r>
              <a:rPr lang="cs-CZ" dirty="0" smtClean="0"/>
              <a:t> Bela Banská Bystrica </a:t>
            </a:r>
          </a:p>
          <a:p>
            <a:pPr lvl="1"/>
            <a:r>
              <a:rPr lang="cs-CZ" dirty="0" smtClean="0"/>
              <a:t>Spolupracující knihovny MK Kutná Hora, MK Tábor, Knihovna BBB Uherské Hradiště,</a:t>
            </a:r>
            <a:endParaRPr lang="cs-CZ" dirty="0"/>
          </a:p>
          <a:p>
            <a:pPr lvl="1"/>
            <a:r>
              <a:rPr lang="cs-CZ" dirty="0"/>
              <a:t>2011 – </a:t>
            </a:r>
            <a:r>
              <a:rPr lang="cs-CZ" dirty="0" smtClean="0"/>
              <a:t>2013.</a:t>
            </a:r>
            <a:endParaRPr lang="cs-CZ" dirty="0"/>
          </a:p>
        </p:txBody>
      </p:sp>
    </p:spTree>
    <p:extLst>
      <p:ext uri="{BB962C8B-B14F-4D97-AF65-F5344CB8AC3E}">
        <p14:creationId xmlns:p14="http://schemas.microsoft.com/office/powerpoint/2010/main" xmlns="" val="4253098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projekt ROI?</a:t>
            </a:r>
            <a:endParaRPr lang="cs-CZ" dirty="0"/>
          </a:p>
        </p:txBody>
      </p:sp>
      <p:sp>
        <p:nvSpPr>
          <p:cNvPr id="3" name="Zástupný symbol pro obsah 2"/>
          <p:cNvSpPr>
            <a:spLocks noGrp="1"/>
          </p:cNvSpPr>
          <p:nvPr>
            <p:ph idx="1"/>
          </p:nvPr>
        </p:nvSpPr>
        <p:spPr/>
        <p:txBody>
          <a:bodyPr/>
          <a:lstStyle/>
          <a:p>
            <a:r>
              <a:rPr lang="cs-CZ" sz="2800" dirty="0" smtClean="0"/>
              <a:t>Knihovny jsou financovány z veřejných zdrojů</a:t>
            </a:r>
          </a:p>
          <a:p>
            <a:r>
              <a:rPr lang="cs-CZ" sz="2800" dirty="0" smtClean="0"/>
              <a:t>Jsou knihovny dobrou investicí? Něco jako škola, nemocnice, dětské hřiště…</a:t>
            </a:r>
          </a:p>
          <a:p>
            <a:r>
              <a:rPr lang="cs-CZ" sz="2800" dirty="0" smtClean="0"/>
              <a:t>Pokud financujeme knihovnu, je to dobrá investice?</a:t>
            </a:r>
          </a:p>
          <a:p>
            <a:r>
              <a:rPr lang="cs-CZ" sz="2800" dirty="0" smtClean="0"/>
              <a:t>Je financování knihoven v době internetu ztrátou?</a:t>
            </a:r>
          </a:p>
          <a:p>
            <a:r>
              <a:rPr lang="cs-CZ" sz="2800" dirty="0" smtClean="0"/>
              <a:t>Kdy a jak se nám investice vrátí?</a:t>
            </a:r>
          </a:p>
          <a:p>
            <a:r>
              <a:rPr lang="cs-CZ" sz="2800" dirty="0" smtClean="0"/>
              <a:t>Omezení </a:t>
            </a:r>
            <a:r>
              <a:rPr lang="cs-CZ" sz="2800" dirty="0" err="1" smtClean="0"/>
              <a:t>benchmarkingu</a:t>
            </a:r>
            <a:r>
              <a:rPr lang="cs-CZ" sz="2800" dirty="0" smtClean="0"/>
              <a:t> knihoven</a:t>
            </a:r>
          </a:p>
          <a:p>
            <a:pPr lvl="1"/>
            <a:r>
              <a:rPr lang="cs-CZ" sz="2400" dirty="0" smtClean="0"/>
              <a:t>Lze porovnat výkony podobných knihoven</a:t>
            </a:r>
          </a:p>
          <a:p>
            <a:pPr lvl="1"/>
            <a:r>
              <a:rPr lang="cs-CZ" sz="2400" dirty="0" smtClean="0"/>
              <a:t>Nelze ohodnotit přinos pro uživatele, veřejnost</a:t>
            </a:r>
            <a:endParaRPr lang="cs-CZ" sz="2400" dirty="0"/>
          </a:p>
        </p:txBody>
      </p:sp>
    </p:spTree>
    <p:extLst>
      <p:ext uri="{BB962C8B-B14F-4D97-AF65-F5344CB8AC3E}">
        <p14:creationId xmlns:p14="http://schemas.microsoft.com/office/powerpoint/2010/main" xmlns="" val="2095497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640960" cy="1143000"/>
          </a:xfrm>
        </p:spPr>
        <p:txBody>
          <a:bodyPr>
            <a:normAutofit fontScale="90000"/>
          </a:bodyPr>
          <a:lstStyle/>
          <a:p>
            <a:r>
              <a:rPr lang="cs-CZ" sz="4000" dirty="0" smtClean="0"/>
              <a:t>Základní metoda: </a:t>
            </a:r>
            <a:r>
              <a:rPr lang="cs-CZ" sz="4000" dirty="0" err="1" smtClean="0"/>
              <a:t>měřování</a:t>
            </a:r>
            <a:r>
              <a:rPr lang="cs-CZ" sz="4000" dirty="0" smtClean="0"/>
              <a:t> nákladů a užitků</a:t>
            </a:r>
            <a:br>
              <a:rPr lang="cs-CZ" sz="4000" dirty="0" smtClean="0"/>
            </a:br>
            <a:r>
              <a:rPr lang="cs-CZ" sz="2400" dirty="0"/>
              <a:t>(</a:t>
            </a:r>
            <a:r>
              <a:rPr lang="cs-CZ" sz="2400" dirty="0" err="1" smtClean="0"/>
              <a:t>Cost</a:t>
            </a:r>
            <a:r>
              <a:rPr lang="cs-CZ" sz="2400" dirty="0" smtClean="0"/>
              <a:t>-benefit analýza - CBA</a:t>
            </a:r>
            <a:r>
              <a:rPr lang="cs-CZ" sz="2400" dirty="0"/>
              <a:t>)</a:t>
            </a:r>
          </a:p>
        </p:txBody>
      </p:sp>
      <p:sp>
        <p:nvSpPr>
          <p:cNvPr id="3" name="Zástupný symbol pro obsah 2"/>
          <p:cNvSpPr>
            <a:spLocks noGrp="1"/>
          </p:cNvSpPr>
          <p:nvPr>
            <p:ph idx="1"/>
          </p:nvPr>
        </p:nvSpPr>
        <p:spPr>
          <a:xfrm>
            <a:off x="457200" y="1819279"/>
            <a:ext cx="8229600" cy="4306884"/>
          </a:xfrm>
        </p:spPr>
        <p:txBody>
          <a:bodyPr>
            <a:normAutofit fontScale="92500" lnSpcReduction="20000"/>
          </a:bodyPr>
          <a:lstStyle/>
          <a:p>
            <a:endParaRPr lang="cs-CZ" b="1" dirty="0" smtClean="0"/>
          </a:p>
          <a:p>
            <a:endParaRPr lang="cs-CZ" b="1" dirty="0" smtClean="0"/>
          </a:p>
          <a:p>
            <a:r>
              <a:rPr lang="cs-CZ" b="1" dirty="0" smtClean="0"/>
              <a:t>Určení </a:t>
            </a:r>
            <a:r>
              <a:rPr lang="cs-CZ" b="1" dirty="0"/>
              <a:t>nákladů</a:t>
            </a:r>
            <a:r>
              <a:rPr lang="cs-CZ" dirty="0"/>
              <a:t> je </a:t>
            </a:r>
            <a:r>
              <a:rPr lang="cs-CZ" dirty="0" smtClean="0"/>
              <a:t>relativně bezproblémové</a:t>
            </a:r>
          </a:p>
          <a:p>
            <a:pPr lvl="1"/>
            <a:r>
              <a:rPr lang="cs-CZ" dirty="0" smtClean="0"/>
              <a:t>Známe výdaje na činnost knihovny</a:t>
            </a:r>
          </a:p>
          <a:p>
            <a:endParaRPr lang="cs-CZ" b="1" dirty="0" smtClean="0"/>
          </a:p>
          <a:p>
            <a:r>
              <a:rPr lang="cs-CZ" b="1" dirty="0" smtClean="0"/>
              <a:t>Ohodnocení </a:t>
            </a:r>
            <a:r>
              <a:rPr lang="cs-CZ" b="1" dirty="0"/>
              <a:t>užitků</a:t>
            </a:r>
            <a:r>
              <a:rPr lang="cs-CZ" dirty="0"/>
              <a:t> je </a:t>
            </a:r>
            <a:r>
              <a:rPr lang="cs-CZ" dirty="0" smtClean="0"/>
              <a:t>ale nesnadné</a:t>
            </a:r>
          </a:p>
          <a:p>
            <a:pPr lvl="1"/>
            <a:r>
              <a:rPr lang="cs-CZ" dirty="0" smtClean="0"/>
              <a:t>Služby knihoven jsou v zásadě bezplatné </a:t>
            </a:r>
          </a:p>
          <a:p>
            <a:pPr lvl="1"/>
            <a:r>
              <a:rPr lang="cs-CZ" dirty="0" smtClean="0"/>
              <a:t>Nemají tržní ocenění</a:t>
            </a:r>
          </a:p>
          <a:p>
            <a:r>
              <a:rPr lang="cs-CZ" dirty="0" smtClean="0"/>
              <a:t>Využití různých metod z oblasti ekonomie</a:t>
            </a:r>
          </a:p>
        </p:txBody>
      </p:sp>
      <p:sp>
        <p:nvSpPr>
          <p:cNvPr id="4" name="Zástupný symbol pro číslo snímku 3"/>
          <p:cNvSpPr>
            <a:spLocks noGrp="1"/>
          </p:cNvSpPr>
          <p:nvPr>
            <p:ph type="sldNum" sz="quarter" idx="12"/>
          </p:nvPr>
        </p:nvSpPr>
        <p:spPr/>
        <p:txBody>
          <a:bodyPr/>
          <a:lstStyle/>
          <a:p>
            <a:pPr>
              <a:defRPr/>
            </a:pPr>
            <a:fld id="{A487F746-FB0B-43F6-A045-E871BDA5F561}" type="slidenum">
              <a:rPr lang="cs-CZ" i="1" u="sng" smtClean="0"/>
              <a:pPr>
                <a:defRPr/>
              </a:pPr>
              <a:t>35</a:t>
            </a:fld>
            <a:endParaRPr lang="cs-CZ" i="1" u="sng" dirty="0"/>
          </a:p>
        </p:txBody>
      </p:sp>
      <p:sp>
        <p:nvSpPr>
          <p:cNvPr id="5" name="TextovéPole 4"/>
          <p:cNvSpPr txBox="1"/>
          <p:nvPr/>
        </p:nvSpPr>
        <p:spPr>
          <a:xfrm>
            <a:off x="899592" y="1857128"/>
            <a:ext cx="1829988" cy="461665"/>
          </a:xfrm>
          <a:prstGeom prst="rect">
            <a:avLst/>
          </a:prstGeom>
          <a:noFill/>
        </p:spPr>
        <p:txBody>
          <a:bodyPr wrap="none" rtlCol="0">
            <a:spAutoFit/>
          </a:bodyPr>
          <a:lstStyle/>
          <a:p>
            <a:r>
              <a:rPr lang="cs-CZ" sz="2400" b="1" dirty="0" smtClean="0">
                <a:latin typeface="Arial Narrow" panose="020B0606020202030204" pitchFamily="34" charset="0"/>
              </a:rPr>
              <a:t>Efektivnost =</a:t>
            </a:r>
            <a:endParaRPr lang="cs-CZ" sz="2400" b="1" dirty="0">
              <a:latin typeface="Arial Narrow" panose="020B0606020202030204" pitchFamily="34" charset="0"/>
            </a:endParaRPr>
          </a:p>
        </p:txBody>
      </p:sp>
      <p:sp>
        <p:nvSpPr>
          <p:cNvPr id="6" name="TextovéPole 5"/>
          <p:cNvSpPr txBox="1"/>
          <p:nvPr/>
        </p:nvSpPr>
        <p:spPr>
          <a:xfrm>
            <a:off x="2563751" y="1819279"/>
            <a:ext cx="3515932" cy="830997"/>
          </a:xfrm>
          <a:prstGeom prst="rect">
            <a:avLst/>
          </a:prstGeom>
          <a:noFill/>
        </p:spPr>
        <p:txBody>
          <a:bodyPr wrap="square" rtlCol="0">
            <a:spAutoFit/>
          </a:bodyPr>
          <a:lstStyle/>
          <a:p>
            <a:pPr algn="ctr"/>
            <a:r>
              <a:rPr lang="cs-CZ" sz="2400" b="1" u="sng" dirty="0" smtClean="0">
                <a:latin typeface="Arial Narrow" panose="020B0606020202030204" pitchFamily="34" charset="0"/>
              </a:rPr>
              <a:t>Hodnota poskytnuté služby</a:t>
            </a:r>
          </a:p>
          <a:p>
            <a:pPr algn="ctr"/>
            <a:r>
              <a:rPr lang="cs-CZ" sz="2400" b="1" dirty="0" smtClean="0">
                <a:latin typeface="Arial Narrow" panose="020B0606020202030204" pitchFamily="34" charset="0"/>
              </a:rPr>
              <a:t>Náklady</a:t>
            </a:r>
            <a:endParaRPr lang="cs-CZ" sz="2400" b="1" dirty="0">
              <a:latin typeface="Arial Narrow" panose="020B0606020202030204" pitchFamily="34" charset="0"/>
            </a:endParaRPr>
          </a:p>
        </p:txBody>
      </p:sp>
      <p:sp>
        <p:nvSpPr>
          <p:cNvPr id="7" name="TextovéPole 6"/>
          <p:cNvSpPr txBox="1"/>
          <p:nvPr/>
        </p:nvSpPr>
        <p:spPr>
          <a:xfrm>
            <a:off x="5931836" y="1857129"/>
            <a:ext cx="2666114" cy="461665"/>
          </a:xfrm>
          <a:prstGeom prst="rect">
            <a:avLst/>
          </a:prstGeom>
          <a:noFill/>
        </p:spPr>
        <p:txBody>
          <a:bodyPr wrap="none" rtlCol="0">
            <a:spAutoFit/>
          </a:bodyPr>
          <a:lstStyle/>
          <a:p>
            <a:r>
              <a:rPr lang="cs-CZ" sz="2400" b="1" dirty="0" smtClean="0">
                <a:latin typeface="Arial Narrow" panose="020B0606020202030204" pitchFamily="34" charset="0"/>
              </a:rPr>
              <a:t>= větší nebo menší 1</a:t>
            </a:r>
            <a:endParaRPr lang="cs-CZ" sz="2400" b="1" dirty="0">
              <a:latin typeface="Arial Narrow" panose="020B0606020202030204" pitchFamily="34" charset="0"/>
            </a:endParaRPr>
          </a:p>
        </p:txBody>
      </p:sp>
    </p:spTree>
    <p:extLst>
      <p:ext uri="{BB962C8B-B14F-4D97-AF65-F5344CB8AC3E}">
        <p14:creationId xmlns:p14="http://schemas.microsoft.com/office/powerpoint/2010/main" xmlns="" val="1038553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stanovit cenu něčeho, co cenu nemá?</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Hledat podobné služby, které mají tržní hodnotu</a:t>
            </a:r>
          </a:p>
          <a:p>
            <a:pPr lvl="1"/>
            <a:r>
              <a:rPr lang="cs-CZ" dirty="0" smtClean="0"/>
              <a:t>Výpůjční služby a antikvariát: rozdíl mezi nákupní a prodejní cenou knihy</a:t>
            </a:r>
          </a:p>
          <a:p>
            <a:r>
              <a:rPr lang="cs-CZ" dirty="0" smtClean="0"/>
              <a:t>Ptát se uživatelů: Co by se dělo, kdyby knihovny nebyly?</a:t>
            </a:r>
          </a:p>
          <a:p>
            <a:endParaRPr lang="cs-CZ" dirty="0" smtClean="0"/>
          </a:p>
          <a:p>
            <a:r>
              <a:rPr lang="cs-CZ" dirty="0" smtClean="0"/>
              <a:t>Zjistit ochotu uživatelů, platit za poskytnuté služby</a:t>
            </a:r>
          </a:p>
          <a:p>
            <a:pPr lvl="1"/>
            <a:r>
              <a:rPr lang="cs-CZ" dirty="0" smtClean="0"/>
              <a:t>Kolik byste byl ochoten zaplatit za výpůjčku?</a:t>
            </a:r>
          </a:p>
          <a:p>
            <a:r>
              <a:rPr lang="cs-CZ" dirty="0" smtClean="0"/>
              <a:t>Ochota přijmout náhradu, když služby není dostupná</a:t>
            </a:r>
          </a:p>
          <a:p>
            <a:pPr lvl="1"/>
            <a:r>
              <a:rPr lang="cs-CZ" dirty="0" smtClean="0"/>
              <a:t>Například převod členství v knihovně na někoho jiného</a:t>
            </a:r>
          </a:p>
          <a:p>
            <a:r>
              <a:rPr lang="cs-CZ" dirty="0" smtClean="0"/>
              <a:t>Testováno několik druhů dotazníků</a:t>
            </a:r>
          </a:p>
          <a:p>
            <a:endParaRPr lang="cs-CZ" dirty="0"/>
          </a:p>
        </p:txBody>
      </p:sp>
    </p:spTree>
    <p:extLst>
      <p:ext uri="{BB962C8B-B14F-4D97-AF65-F5344CB8AC3E}">
        <p14:creationId xmlns:p14="http://schemas.microsoft.com/office/powerpoint/2010/main" xmlns="" val="1305819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806851"/>
          </a:xfrm>
        </p:spPr>
        <p:txBody>
          <a:bodyPr/>
          <a:lstStyle/>
          <a:p>
            <a:r>
              <a:rPr lang="cs-CZ" dirty="0" smtClean="0"/>
              <a:t>Dotazníkové šetření uživatelů I.</a:t>
            </a:r>
            <a:endParaRPr lang="cs-CZ" dirty="0"/>
          </a:p>
        </p:txBody>
      </p:sp>
      <p:sp>
        <p:nvSpPr>
          <p:cNvPr id="3" name="Zástupný symbol pro obsah 2"/>
          <p:cNvSpPr>
            <a:spLocks noGrp="1"/>
          </p:cNvSpPr>
          <p:nvPr>
            <p:ph idx="1"/>
          </p:nvPr>
        </p:nvSpPr>
        <p:spPr>
          <a:xfrm>
            <a:off x="628650" y="1519707"/>
            <a:ext cx="7886700" cy="4842456"/>
          </a:xfrm>
        </p:spPr>
        <p:txBody>
          <a:bodyPr>
            <a:normAutofit fontScale="92500" lnSpcReduction="10000"/>
          </a:bodyPr>
          <a:lstStyle/>
          <a:p>
            <a:pPr marL="0" indent="0">
              <a:buNone/>
            </a:pPr>
            <a:r>
              <a:rPr lang="cs-CZ" sz="3600" dirty="0" smtClean="0"/>
              <a:t>Základní otázka:</a:t>
            </a:r>
          </a:p>
          <a:p>
            <a:endParaRPr lang="cs-CZ" dirty="0" smtClean="0"/>
          </a:p>
          <a:p>
            <a:r>
              <a:rPr lang="cs-CZ" dirty="0" smtClean="0"/>
              <a:t>Když </a:t>
            </a:r>
            <a:r>
              <a:rPr lang="cs-CZ" dirty="0"/>
              <a:t>zvážíte výpůjčky či další informace, které jste získal/a při vaší poslední návštěvě, ušetřila vám knihovna peníze? </a:t>
            </a:r>
          </a:p>
          <a:p>
            <a:pPr lvl="1"/>
            <a:r>
              <a:rPr lang="cs-CZ" dirty="0"/>
              <a:t>Ano </a:t>
            </a:r>
          </a:p>
          <a:p>
            <a:pPr lvl="1"/>
            <a:r>
              <a:rPr lang="cs-CZ" dirty="0"/>
              <a:t>Ne </a:t>
            </a:r>
          </a:p>
          <a:p>
            <a:pPr lvl="1"/>
            <a:r>
              <a:rPr lang="cs-CZ" dirty="0"/>
              <a:t>Nerozumím otázce </a:t>
            </a:r>
          </a:p>
          <a:p>
            <a:r>
              <a:rPr lang="cs-CZ" dirty="0" smtClean="0"/>
              <a:t>Kolik </a:t>
            </a:r>
            <a:r>
              <a:rPr lang="cs-CZ" dirty="0"/>
              <a:t>korun vám knihovna takto ušetřila? </a:t>
            </a:r>
          </a:p>
          <a:p>
            <a:pPr lvl="1"/>
            <a:r>
              <a:rPr lang="cs-CZ" dirty="0"/>
              <a:t>… Kč </a:t>
            </a:r>
            <a:endParaRPr lang="cs-CZ" dirty="0" smtClean="0"/>
          </a:p>
          <a:p>
            <a:pPr lvl="0"/>
            <a:endParaRPr lang="cs-CZ" dirty="0"/>
          </a:p>
          <a:p>
            <a:endParaRPr lang="cs-CZ" dirty="0"/>
          </a:p>
        </p:txBody>
      </p:sp>
    </p:spTree>
    <p:extLst>
      <p:ext uri="{BB962C8B-B14F-4D97-AF65-F5344CB8AC3E}">
        <p14:creationId xmlns:p14="http://schemas.microsoft.com/office/powerpoint/2010/main" xmlns="" val="3168444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987156"/>
          </a:xfrm>
        </p:spPr>
        <p:txBody>
          <a:bodyPr>
            <a:normAutofit fontScale="90000"/>
          </a:bodyPr>
          <a:lstStyle/>
          <a:p>
            <a:r>
              <a:rPr lang="cs-CZ" dirty="0"/>
              <a:t>Kolik vám ušetřila </a:t>
            </a:r>
            <a:r>
              <a:rPr lang="cs-CZ" dirty="0" smtClean="0"/>
              <a:t>knihovna při poslední návštěvě? </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Počty respondentů, celkem 3553</a:t>
            </a:r>
          </a:p>
          <a:p>
            <a:pPr lvl="1"/>
            <a:r>
              <a:rPr lang="cs-CZ" dirty="0"/>
              <a:t>MKP – 2 227 respondentů</a:t>
            </a:r>
          </a:p>
          <a:p>
            <a:pPr lvl="1"/>
            <a:r>
              <a:rPr lang="cs-CZ" dirty="0" smtClean="0"/>
              <a:t>MK Tábor </a:t>
            </a:r>
            <a:r>
              <a:rPr lang="cs-CZ" dirty="0"/>
              <a:t>– 387 respondentů</a:t>
            </a:r>
          </a:p>
          <a:p>
            <a:pPr lvl="1"/>
            <a:r>
              <a:rPr lang="cs-CZ" dirty="0" smtClean="0"/>
              <a:t>MK Kutná </a:t>
            </a:r>
            <a:r>
              <a:rPr lang="cs-CZ" dirty="0"/>
              <a:t>Hora – 57 respondentů</a:t>
            </a:r>
          </a:p>
          <a:p>
            <a:pPr lvl="1"/>
            <a:r>
              <a:rPr lang="cs-CZ" dirty="0" smtClean="0"/>
              <a:t>Knihovna BBB Uherské </a:t>
            </a:r>
            <a:r>
              <a:rPr lang="cs-CZ" dirty="0"/>
              <a:t>Hradiště – 882 respondentů</a:t>
            </a:r>
          </a:p>
          <a:p>
            <a:r>
              <a:rPr lang="cs-CZ" dirty="0"/>
              <a:t>Zjištěné hodnoty</a:t>
            </a:r>
          </a:p>
          <a:p>
            <a:pPr lvl="1"/>
            <a:r>
              <a:rPr lang="cs-CZ" dirty="0"/>
              <a:t>MKP Praha = 742,- Kč, Kutná Hora 592,- Kč, Tábor 830,- Kč, Uherské Hradiště 813,- Kč</a:t>
            </a:r>
          </a:p>
          <a:p>
            <a:endParaRPr lang="cs-CZ" dirty="0" smtClean="0"/>
          </a:p>
          <a:p>
            <a:r>
              <a:rPr lang="cs-CZ" dirty="0" smtClean="0"/>
              <a:t>Hodnota jedné návštěvy knihovny</a:t>
            </a:r>
          </a:p>
          <a:p>
            <a:pPr marL="0" indent="0">
              <a:buNone/>
            </a:pPr>
            <a:r>
              <a:rPr lang="cs-CZ" sz="4400" b="1" dirty="0">
                <a:solidFill>
                  <a:srgbClr val="FF0000"/>
                </a:solidFill>
              </a:rPr>
              <a:t>	</a:t>
            </a:r>
            <a:r>
              <a:rPr lang="cs-CZ" sz="4400" b="1" dirty="0" smtClean="0">
                <a:solidFill>
                  <a:srgbClr val="FF0000"/>
                </a:solidFill>
              </a:rPr>
              <a:t>	742,- Kč</a:t>
            </a:r>
          </a:p>
        </p:txBody>
      </p:sp>
    </p:spTree>
    <p:extLst>
      <p:ext uri="{BB962C8B-B14F-4D97-AF65-F5344CB8AC3E}">
        <p14:creationId xmlns:p14="http://schemas.microsoft.com/office/powerpoint/2010/main" xmlns="" val="2926980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67426"/>
            <a:ext cx="7886700" cy="940157"/>
          </a:xfrm>
        </p:spPr>
        <p:txBody>
          <a:bodyPr/>
          <a:lstStyle/>
          <a:p>
            <a:r>
              <a:rPr lang="cs-CZ" dirty="0"/>
              <a:t>Jak si vypočítat hodnotu služeb</a:t>
            </a:r>
            <a:r>
              <a:rPr lang="cs-CZ" dirty="0" smtClean="0"/>
              <a:t>?</a:t>
            </a:r>
            <a:endParaRPr lang="cs-CZ" dirty="0"/>
          </a:p>
        </p:txBody>
      </p:sp>
      <p:sp>
        <p:nvSpPr>
          <p:cNvPr id="3" name="Zástupný symbol pro obsah 2"/>
          <p:cNvSpPr>
            <a:spLocks noGrp="1"/>
          </p:cNvSpPr>
          <p:nvPr>
            <p:ph idx="1"/>
          </p:nvPr>
        </p:nvSpPr>
        <p:spPr>
          <a:xfrm>
            <a:off x="437882" y="1275008"/>
            <a:ext cx="8319752" cy="4901955"/>
          </a:xfrm>
        </p:spPr>
        <p:txBody>
          <a:bodyPr>
            <a:normAutofit/>
          </a:bodyPr>
          <a:lstStyle/>
          <a:p>
            <a:r>
              <a:rPr lang="cs-CZ" dirty="0" smtClean="0"/>
              <a:t>Počet návštěv registrovaných uživatelů</a:t>
            </a:r>
          </a:p>
          <a:p>
            <a:pPr lvl="1"/>
            <a:r>
              <a:rPr lang="cs-CZ" dirty="0" smtClean="0"/>
              <a:t>Odpočet náhodných návštěv</a:t>
            </a:r>
          </a:p>
          <a:p>
            <a:r>
              <a:rPr lang="cs-CZ" dirty="0" smtClean="0"/>
              <a:t>Výpočet: Počet návštěv X 742,- Kč</a:t>
            </a:r>
          </a:p>
          <a:p>
            <a:r>
              <a:rPr lang="cs-CZ" dirty="0" smtClean="0"/>
              <a:t>Příklad Masarykova veřejná knihovna Vsetín 2013:</a:t>
            </a:r>
          </a:p>
          <a:p>
            <a:pPr lvl="1"/>
            <a:r>
              <a:rPr lang="cs-CZ" dirty="0" smtClean="0"/>
              <a:t>Počet návštěv: 224 118</a:t>
            </a:r>
          </a:p>
          <a:p>
            <a:pPr lvl="1"/>
            <a:r>
              <a:rPr lang="cs-CZ" dirty="0" smtClean="0"/>
              <a:t>Výdaje v Kč: 17 423 166</a:t>
            </a:r>
          </a:p>
          <a:p>
            <a:r>
              <a:rPr lang="cs-CZ" dirty="0" smtClean="0"/>
              <a:t>Hodnota poskytnuté služby: </a:t>
            </a:r>
          </a:p>
          <a:p>
            <a:pPr lvl="1"/>
            <a:r>
              <a:rPr lang="cs-CZ" dirty="0"/>
              <a:t>224 118 </a:t>
            </a:r>
            <a:r>
              <a:rPr lang="cs-CZ" dirty="0" smtClean="0"/>
              <a:t>návštěv x 742 Kč = 166 295 556,- Kč</a:t>
            </a:r>
            <a:endParaRPr lang="cs-CZ" dirty="0"/>
          </a:p>
          <a:p>
            <a:pPr marL="0" indent="0">
              <a:buNone/>
            </a:pPr>
            <a:endParaRPr lang="cs-CZ" dirty="0" smtClean="0"/>
          </a:p>
          <a:p>
            <a:endParaRPr lang="cs-CZ" dirty="0"/>
          </a:p>
          <a:p>
            <a:pPr marL="0" indent="0">
              <a:buNone/>
            </a:pPr>
            <a:endParaRPr lang="cs-CZ" dirty="0"/>
          </a:p>
        </p:txBody>
      </p:sp>
    </p:spTree>
    <p:extLst>
      <p:ext uri="{BB962C8B-B14F-4D97-AF65-F5344CB8AC3E}">
        <p14:creationId xmlns:p14="http://schemas.microsoft.com/office/powerpoint/2010/main" xmlns="" val="3630161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p:cNvGraphicFramePr>
            <a:graphicFrameLocks noGrp="1"/>
          </p:cNvGraphicFramePr>
          <p:nvPr>
            <p:extLst/>
          </p:nvPr>
        </p:nvGraphicFramePr>
        <p:xfrm>
          <a:off x="-78441" y="116632"/>
          <a:ext cx="9300882" cy="662473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ovéPole 1"/>
          <p:cNvSpPr txBox="1"/>
          <p:nvPr/>
        </p:nvSpPr>
        <p:spPr>
          <a:xfrm>
            <a:off x="323528" y="3068960"/>
            <a:ext cx="4046301" cy="646331"/>
          </a:xfrm>
          <a:prstGeom prst="rect">
            <a:avLst/>
          </a:prstGeom>
          <a:solidFill>
            <a:srgbClr val="FFFF00"/>
          </a:solidFill>
        </p:spPr>
        <p:txBody>
          <a:bodyPr wrap="none" rtlCol="0">
            <a:spAutoFit/>
          </a:bodyPr>
          <a:lstStyle/>
          <a:p>
            <a:r>
              <a:rPr lang="cs-CZ" b="1" dirty="0" smtClean="0">
                <a:latin typeface="Arial Narrow" panose="020B0606020202030204" pitchFamily="34" charset="0"/>
              </a:rPr>
              <a:t>Dlouhodobý trend: knihovna jako kulturní, </a:t>
            </a:r>
          </a:p>
          <a:p>
            <a:r>
              <a:rPr lang="cs-CZ" b="1" dirty="0" smtClean="0">
                <a:latin typeface="Arial Narrow" panose="020B0606020202030204" pitchFamily="34" charset="0"/>
              </a:rPr>
              <a:t>vzdělávací a komunitní centrum obce</a:t>
            </a:r>
            <a:endParaRPr lang="cs-CZ" b="1" dirty="0">
              <a:latin typeface="Arial Narrow" panose="020B0606020202030204" pitchFamily="34" charset="0"/>
            </a:endParaRPr>
          </a:p>
        </p:txBody>
      </p:sp>
    </p:spTree>
    <p:extLst>
      <p:ext uri="{BB962C8B-B14F-4D97-AF65-F5344CB8AC3E}">
        <p14:creationId xmlns:p14="http://schemas.microsoft.com/office/powerpoint/2010/main" xmlns="" val="7742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464417" y="1574025"/>
            <a:ext cx="3515932" cy="830997"/>
          </a:xfrm>
          <a:prstGeom prst="rect">
            <a:avLst/>
          </a:prstGeom>
          <a:noFill/>
        </p:spPr>
        <p:txBody>
          <a:bodyPr wrap="square" rtlCol="0">
            <a:spAutoFit/>
          </a:bodyPr>
          <a:lstStyle/>
          <a:p>
            <a:pPr algn="ctr"/>
            <a:r>
              <a:rPr lang="cs-CZ" sz="2400" b="1" u="sng" dirty="0" smtClean="0">
                <a:latin typeface="Arial Narrow" panose="020B0606020202030204" pitchFamily="34" charset="0"/>
              </a:rPr>
              <a:t>Hodnota poskytnuté služby</a:t>
            </a:r>
          </a:p>
          <a:p>
            <a:pPr algn="ctr"/>
            <a:r>
              <a:rPr lang="cs-CZ" sz="2400" b="1" dirty="0" smtClean="0">
                <a:latin typeface="Arial Narrow" panose="020B0606020202030204" pitchFamily="34" charset="0"/>
              </a:rPr>
              <a:t>Náklady</a:t>
            </a:r>
            <a:endParaRPr lang="cs-CZ" sz="2400" b="1" dirty="0">
              <a:latin typeface="Arial Narrow" panose="020B0606020202030204" pitchFamily="34" charset="0"/>
            </a:endParaRPr>
          </a:p>
        </p:txBody>
      </p:sp>
      <p:sp>
        <p:nvSpPr>
          <p:cNvPr id="5" name="TextovéPole 4"/>
          <p:cNvSpPr txBox="1"/>
          <p:nvPr/>
        </p:nvSpPr>
        <p:spPr>
          <a:xfrm>
            <a:off x="1700793" y="3409348"/>
            <a:ext cx="1763624" cy="461665"/>
          </a:xfrm>
          <a:prstGeom prst="rect">
            <a:avLst/>
          </a:prstGeom>
          <a:noFill/>
        </p:spPr>
        <p:txBody>
          <a:bodyPr wrap="none" rtlCol="0">
            <a:spAutoFit/>
          </a:bodyPr>
          <a:lstStyle/>
          <a:p>
            <a:r>
              <a:rPr lang="cs-CZ" sz="2400" b="1" dirty="0" smtClean="0">
                <a:latin typeface="Arial Narrow" panose="020B0606020202030204" pitchFamily="34" charset="0"/>
              </a:rPr>
              <a:t>Efektivnost =</a:t>
            </a:r>
            <a:endParaRPr lang="cs-CZ" sz="2400" b="1" dirty="0">
              <a:latin typeface="Arial Narrow" panose="020B0606020202030204" pitchFamily="34" charset="0"/>
            </a:endParaRPr>
          </a:p>
        </p:txBody>
      </p:sp>
      <p:sp>
        <p:nvSpPr>
          <p:cNvPr id="7" name="TextovéPole 6"/>
          <p:cNvSpPr txBox="1"/>
          <p:nvPr/>
        </p:nvSpPr>
        <p:spPr>
          <a:xfrm>
            <a:off x="3092058" y="3224681"/>
            <a:ext cx="2959884" cy="830997"/>
          </a:xfrm>
          <a:prstGeom prst="rect">
            <a:avLst/>
          </a:prstGeom>
          <a:noFill/>
        </p:spPr>
        <p:txBody>
          <a:bodyPr wrap="square" rtlCol="0">
            <a:spAutoFit/>
          </a:bodyPr>
          <a:lstStyle/>
          <a:p>
            <a:pPr algn="ctr"/>
            <a:r>
              <a:rPr lang="cs-CZ" sz="2400" b="1" u="sng" dirty="0">
                <a:latin typeface="Arial Narrow" panose="020B0606020202030204" pitchFamily="34" charset="0"/>
              </a:rPr>
              <a:t>166 295 556,- Kč</a:t>
            </a:r>
            <a:endParaRPr lang="cs-CZ" sz="2400" b="1" u="sng" dirty="0" smtClean="0">
              <a:latin typeface="Arial Narrow" panose="020B0606020202030204" pitchFamily="34" charset="0"/>
            </a:endParaRPr>
          </a:p>
          <a:p>
            <a:pPr algn="ctr"/>
            <a:r>
              <a:rPr lang="cs-CZ" sz="2400" b="1" dirty="0">
                <a:latin typeface="Arial Narrow" panose="020B0606020202030204" pitchFamily="34" charset="0"/>
              </a:rPr>
              <a:t>17 423 </a:t>
            </a:r>
            <a:r>
              <a:rPr lang="cs-CZ" sz="2400" b="1" dirty="0" smtClean="0">
                <a:latin typeface="Arial Narrow" panose="020B0606020202030204" pitchFamily="34" charset="0"/>
              </a:rPr>
              <a:t>166,- Kč</a:t>
            </a:r>
            <a:endParaRPr lang="cs-CZ" sz="2400" b="1" dirty="0">
              <a:latin typeface="Arial Narrow" panose="020B0606020202030204" pitchFamily="34" charset="0"/>
            </a:endParaRPr>
          </a:p>
        </p:txBody>
      </p:sp>
      <p:sp>
        <p:nvSpPr>
          <p:cNvPr id="8" name="TextovéPole 7"/>
          <p:cNvSpPr txBox="1"/>
          <p:nvPr/>
        </p:nvSpPr>
        <p:spPr>
          <a:xfrm>
            <a:off x="1700793" y="1669277"/>
            <a:ext cx="1763624" cy="461665"/>
          </a:xfrm>
          <a:prstGeom prst="rect">
            <a:avLst/>
          </a:prstGeom>
          <a:noFill/>
        </p:spPr>
        <p:txBody>
          <a:bodyPr wrap="none" rtlCol="0">
            <a:spAutoFit/>
          </a:bodyPr>
          <a:lstStyle/>
          <a:p>
            <a:r>
              <a:rPr lang="cs-CZ" sz="2400" b="1" dirty="0" smtClean="0">
                <a:latin typeface="Arial Narrow" panose="020B0606020202030204" pitchFamily="34" charset="0"/>
              </a:rPr>
              <a:t>Efektivnost =</a:t>
            </a:r>
            <a:endParaRPr lang="cs-CZ" sz="2400" b="1" dirty="0">
              <a:latin typeface="Arial Narrow" panose="020B0606020202030204" pitchFamily="34" charset="0"/>
            </a:endParaRPr>
          </a:p>
        </p:txBody>
      </p:sp>
      <p:sp>
        <p:nvSpPr>
          <p:cNvPr id="9" name="TextovéPole 8"/>
          <p:cNvSpPr txBox="1"/>
          <p:nvPr/>
        </p:nvSpPr>
        <p:spPr>
          <a:xfrm>
            <a:off x="5576848" y="3366368"/>
            <a:ext cx="1444626" cy="461665"/>
          </a:xfrm>
          <a:prstGeom prst="rect">
            <a:avLst/>
          </a:prstGeom>
          <a:noFill/>
        </p:spPr>
        <p:txBody>
          <a:bodyPr wrap="none" rtlCol="0">
            <a:spAutoFit/>
          </a:bodyPr>
          <a:lstStyle/>
          <a:p>
            <a:r>
              <a:rPr lang="cs-CZ" sz="2400" b="1" dirty="0" smtClean="0">
                <a:latin typeface="Arial Narrow" panose="020B0606020202030204" pitchFamily="34" charset="0"/>
              </a:rPr>
              <a:t>= 9,54,- Kč</a:t>
            </a:r>
            <a:endParaRPr lang="cs-CZ" sz="2400" b="1" dirty="0">
              <a:solidFill>
                <a:srgbClr val="FF0000"/>
              </a:solidFill>
              <a:latin typeface="Arial Narrow" panose="020B0606020202030204" pitchFamily="34" charset="0"/>
            </a:endParaRPr>
          </a:p>
        </p:txBody>
      </p:sp>
      <p:sp>
        <p:nvSpPr>
          <p:cNvPr id="2" name="TextovéPole 1"/>
          <p:cNvSpPr txBox="1"/>
          <p:nvPr/>
        </p:nvSpPr>
        <p:spPr>
          <a:xfrm>
            <a:off x="1160302" y="4857030"/>
            <a:ext cx="6823395" cy="830997"/>
          </a:xfrm>
          <a:prstGeom prst="rect">
            <a:avLst/>
          </a:prstGeom>
          <a:solidFill>
            <a:srgbClr val="FFFF00"/>
          </a:solidFill>
        </p:spPr>
        <p:txBody>
          <a:bodyPr wrap="square" rtlCol="0">
            <a:spAutoFit/>
          </a:bodyPr>
          <a:lstStyle/>
          <a:p>
            <a:pPr algn="ctr"/>
            <a:r>
              <a:rPr lang="cs-CZ" sz="2400" b="1" dirty="0" smtClean="0"/>
              <a:t>1 koruna vložené do vsetínské knihovny</a:t>
            </a:r>
          </a:p>
          <a:p>
            <a:pPr algn="ctr"/>
            <a:r>
              <a:rPr lang="cs-CZ" sz="2400" b="1" dirty="0" smtClean="0"/>
              <a:t> „vydělá“ 9,5 Kč za rok</a:t>
            </a:r>
            <a:endParaRPr lang="cs-CZ" sz="2400" b="1" dirty="0"/>
          </a:p>
        </p:txBody>
      </p:sp>
      <p:sp>
        <p:nvSpPr>
          <p:cNvPr id="3" name="Nadpis 2"/>
          <p:cNvSpPr>
            <a:spLocks noGrp="1"/>
          </p:cNvSpPr>
          <p:nvPr>
            <p:ph type="title"/>
          </p:nvPr>
        </p:nvSpPr>
        <p:spPr>
          <a:xfrm>
            <a:off x="628650" y="295619"/>
            <a:ext cx="7886700" cy="721812"/>
          </a:xfrm>
        </p:spPr>
        <p:txBody>
          <a:bodyPr>
            <a:normAutofit fontScale="90000"/>
          </a:bodyPr>
          <a:lstStyle/>
          <a:p>
            <a:pPr algn="ctr"/>
            <a:r>
              <a:rPr lang="cs-CZ" b="1" dirty="0" smtClean="0">
                <a:latin typeface="Arial Narrow" panose="020B0606020202030204" pitchFamily="34" charset="0"/>
              </a:rPr>
              <a:t>Vzorec pro efektivnost knihovny</a:t>
            </a:r>
            <a:endParaRPr lang="cs-CZ" b="1" dirty="0">
              <a:latin typeface="Arial Narrow" panose="020B0606020202030204" pitchFamily="34" charset="0"/>
            </a:endParaRPr>
          </a:p>
        </p:txBody>
      </p:sp>
    </p:spTree>
    <p:extLst>
      <p:ext uri="{BB962C8B-B14F-4D97-AF65-F5344CB8AC3E}">
        <p14:creationId xmlns:p14="http://schemas.microsoft.com/office/powerpoint/2010/main" xmlns="" val="83967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54547"/>
            <a:ext cx="7886700" cy="875764"/>
          </a:xfrm>
        </p:spPr>
        <p:txBody>
          <a:bodyPr/>
          <a:lstStyle/>
          <a:p>
            <a:r>
              <a:rPr lang="cs-CZ" dirty="0" smtClean="0"/>
              <a:t>Dotazníkové šetření uživatelů II.</a:t>
            </a:r>
            <a:endParaRPr lang="cs-CZ" dirty="0"/>
          </a:p>
        </p:txBody>
      </p:sp>
      <p:sp>
        <p:nvSpPr>
          <p:cNvPr id="3" name="Zástupný symbol pro obsah 2"/>
          <p:cNvSpPr>
            <a:spLocks noGrp="1"/>
          </p:cNvSpPr>
          <p:nvPr>
            <p:ph idx="1"/>
          </p:nvPr>
        </p:nvSpPr>
        <p:spPr>
          <a:xfrm>
            <a:off x="628650" y="1275008"/>
            <a:ext cx="7886700" cy="4901955"/>
          </a:xfrm>
        </p:spPr>
        <p:txBody>
          <a:bodyPr>
            <a:normAutofit fontScale="92500" lnSpcReduction="10000"/>
          </a:bodyPr>
          <a:lstStyle/>
          <a:p>
            <a:r>
              <a:rPr lang="cs-CZ" dirty="0" smtClean="0"/>
              <a:t>Série 9 otázek, klíčová z nich:</a:t>
            </a:r>
          </a:p>
          <a:p>
            <a:pPr lvl="1"/>
            <a:r>
              <a:rPr lang="cs-CZ" dirty="0"/>
              <a:t>Představte si, že majitel antikvariátu není ochoten Vám tento jediný exemplář prodat, protože jej už slíbil jinému zájemci. Je ale ochoten Vám jej za úplatu na měsíc půjčit (pronajmout). Jakou maximální (nejvyšší) částku byste byl ochoten za vypůjčení zaplatit</a:t>
            </a:r>
            <a:r>
              <a:rPr lang="cs-CZ" dirty="0" smtClean="0"/>
              <a:t>?….</a:t>
            </a:r>
            <a:endParaRPr lang="cs-CZ" dirty="0"/>
          </a:p>
          <a:p>
            <a:r>
              <a:rPr lang="cs-CZ" dirty="0" smtClean="0"/>
              <a:t>Dotázáno 23 482 čtenářů MKP náhodně vybraných absenčních výpůjček – odpovědělo 8 244 čtenářů.</a:t>
            </a:r>
          </a:p>
          <a:p>
            <a:pPr lvl="1"/>
            <a:r>
              <a:rPr lang="cs-CZ" dirty="0" smtClean="0">
                <a:solidFill>
                  <a:srgbClr val="FF0000"/>
                </a:solidFill>
              </a:rPr>
              <a:t>Hodnota jedné absenční výpůjčky: 66,24 Kč</a:t>
            </a:r>
          </a:p>
          <a:p>
            <a:endParaRPr lang="cs-CZ" dirty="0"/>
          </a:p>
        </p:txBody>
      </p:sp>
    </p:spTree>
    <p:extLst>
      <p:ext uri="{BB962C8B-B14F-4D97-AF65-F5344CB8AC3E}">
        <p14:creationId xmlns:p14="http://schemas.microsoft.com/office/powerpoint/2010/main" xmlns="" val="3161551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Výpočet efektivnosti výpůjček</a:t>
            </a:r>
            <a:endParaRPr lang="cs-CZ" dirty="0"/>
          </a:p>
        </p:txBody>
      </p:sp>
      <p:sp>
        <p:nvSpPr>
          <p:cNvPr id="3" name="Zástupný symbol pro obsah 2"/>
          <p:cNvSpPr>
            <a:spLocks noGrp="1"/>
          </p:cNvSpPr>
          <p:nvPr>
            <p:ph idx="1"/>
          </p:nvPr>
        </p:nvSpPr>
        <p:spPr/>
        <p:txBody>
          <a:bodyPr/>
          <a:lstStyle/>
          <a:p>
            <a:r>
              <a:rPr lang="cs-CZ" dirty="0"/>
              <a:t>Vzorec pro efektivnost knihovny:</a:t>
            </a:r>
          </a:p>
          <a:p>
            <a:pPr marL="0" indent="0">
              <a:buNone/>
            </a:pPr>
            <a:endParaRPr lang="cs-CZ" dirty="0"/>
          </a:p>
          <a:p>
            <a:endParaRPr lang="cs-CZ" dirty="0"/>
          </a:p>
          <a:p>
            <a:pPr marL="0" indent="0">
              <a:buNone/>
            </a:pPr>
            <a:endParaRPr lang="cs-CZ" dirty="0"/>
          </a:p>
          <a:p>
            <a:endParaRPr lang="cs-CZ" dirty="0"/>
          </a:p>
        </p:txBody>
      </p:sp>
      <p:sp>
        <p:nvSpPr>
          <p:cNvPr id="4" name="TextovéPole 3"/>
          <p:cNvSpPr txBox="1"/>
          <p:nvPr/>
        </p:nvSpPr>
        <p:spPr>
          <a:xfrm>
            <a:off x="1183669" y="2688763"/>
            <a:ext cx="1829988" cy="461665"/>
          </a:xfrm>
          <a:prstGeom prst="rect">
            <a:avLst/>
          </a:prstGeom>
          <a:noFill/>
        </p:spPr>
        <p:txBody>
          <a:bodyPr wrap="none" rtlCol="0">
            <a:spAutoFit/>
          </a:bodyPr>
          <a:lstStyle/>
          <a:p>
            <a:r>
              <a:rPr lang="cs-CZ" sz="2400" b="1" dirty="0" smtClean="0">
                <a:latin typeface="Arial Narrow" panose="020B0606020202030204" pitchFamily="34" charset="0"/>
              </a:rPr>
              <a:t>Efektivnost =</a:t>
            </a:r>
            <a:endParaRPr lang="cs-CZ" sz="2400" b="1" dirty="0">
              <a:latin typeface="Arial Narrow" panose="020B0606020202030204" pitchFamily="34" charset="0"/>
            </a:endParaRPr>
          </a:p>
        </p:txBody>
      </p:sp>
      <p:sp>
        <p:nvSpPr>
          <p:cNvPr id="5" name="TextovéPole 4"/>
          <p:cNvSpPr txBox="1"/>
          <p:nvPr/>
        </p:nvSpPr>
        <p:spPr>
          <a:xfrm>
            <a:off x="2910626" y="2523965"/>
            <a:ext cx="3515932" cy="830997"/>
          </a:xfrm>
          <a:prstGeom prst="rect">
            <a:avLst/>
          </a:prstGeom>
          <a:noFill/>
        </p:spPr>
        <p:txBody>
          <a:bodyPr wrap="square" rtlCol="0">
            <a:spAutoFit/>
          </a:bodyPr>
          <a:lstStyle/>
          <a:p>
            <a:pPr algn="ctr"/>
            <a:r>
              <a:rPr lang="cs-CZ" sz="2400" b="1" u="sng" dirty="0" smtClean="0">
                <a:latin typeface="Arial Narrow" panose="020B0606020202030204" pitchFamily="34" charset="0"/>
              </a:rPr>
              <a:t>Hodnota poskytnuté služby</a:t>
            </a:r>
          </a:p>
          <a:p>
            <a:pPr algn="ctr"/>
            <a:r>
              <a:rPr lang="cs-CZ" sz="2400" b="1" dirty="0" smtClean="0">
                <a:latin typeface="Arial Narrow" panose="020B0606020202030204" pitchFamily="34" charset="0"/>
              </a:rPr>
              <a:t>Náklady</a:t>
            </a:r>
            <a:endParaRPr lang="cs-CZ" sz="2400" b="1" dirty="0">
              <a:latin typeface="Arial Narrow" panose="020B0606020202030204" pitchFamily="34" charset="0"/>
            </a:endParaRPr>
          </a:p>
        </p:txBody>
      </p:sp>
      <p:sp>
        <p:nvSpPr>
          <p:cNvPr id="7" name="TextovéPole 6"/>
          <p:cNvSpPr txBox="1"/>
          <p:nvPr/>
        </p:nvSpPr>
        <p:spPr>
          <a:xfrm>
            <a:off x="1183669" y="4406564"/>
            <a:ext cx="1829988" cy="461665"/>
          </a:xfrm>
          <a:prstGeom prst="rect">
            <a:avLst/>
          </a:prstGeom>
          <a:noFill/>
        </p:spPr>
        <p:txBody>
          <a:bodyPr wrap="none" rtlCol="0">
            <a:spAutoFit/>
          </a:bodyPr>
          <a:lstStyle/>
          <a:p>
            <a:r>
              <a:rPr lang="cs-CZ" sz="2400" b="1" dirty="0" smtClean="0">
                <a:latin typeface="Arial Narrow" panose="020B0606020202030204" pitchFamily="34" charset="0"/>
              </a:rPr>
              <a:t>Efektivnost =</a:t>
            </a:r>
            <a:endParaRPr lang="cs-CZ" sz="2400" b="1" dirty="0">
              <a:latin typeface="Arial Narrow" panose="020B0606020202030204" pitchFamily="34" charset="0"/>
            </a:endParaRPr>
          </a:p>
        </p:txBody>
      </p:sp>
      <p:sp>
        <p:nvSpPr>
          <p:cNvPr id="8" name="TextovéPole 7"/>
          <p:cNvSpPr txBox="1"/>
          <p:nvPr/>
        </p:nvSpPr>
        <p:spPr>
          <a:xfrm>
            <a:off x="2910626" y="4221897"/>
            <a:ext cx="5409126" cy="830997"/>
          </a:xfrm>
          <a:prstGeom prst="rect">
            <a:avLst/>
          </a:prstGeom>
          <a:noFill/>
        </p:spPr>
        <p:txBody>
          <a:bodyPr wrap="square" rtlCol="0">
            <a:spAutoFit/>
          </a:bodyPr>
          <a:lstStyle/>
          <a:p>
            <a:pPr algn="ctr"/>
            <a:r>
              <a:rPr lang="cs-CZ" sz="2400" b="1" u="sng" dirty="0" smtClean="0">
                <a:latin typeface="Arial Narrow" panose="020B0606020202030204" pitchFamily="34" charset="0"/>
              </a:rPr>
              <a:t>66,- Kč X počet absenčních výpůjček</a:t>
            </a:r>
          </a:p>
          <a:p>
            <a:pPr algn="ctr"/>
            <a:r>
              <a:rPr lang="cs-CZ" sz="2400" b="1" dirty="0" smtClean="0">
                <a:latin typeface="Arial Narrow" panose="020B0606020202030204" pitchFamily="34" charset="0"/>
              </a:rPr>
              <a:t>Náklady na zajištění absenčních výpůjček</a:t>
            </a:r>
            <a:endParaRPr lang="cs-CZ" sz="2400" b="1" dirty="0">
              <a:latin typeface="Arial Narrow" panose="020B0606020202030204" pitchFamily="34" charset="0"/>
            </a:endParaRPr>
          </a:p>
        </p:txBody>
      </p:sp>
    </p:spTree>
    <p:extLst>
      <p:ext uri="{BB962C8B-B14F-4D97-AF65-F5344CB8AC3E}">
        <p14:creationId xmlns:p14="http://schemas.microsoft.com/office/powerpoint/2010/main" xmlns="" val="750786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stretch>
            <a:fillRect/>
          </a:stretch>
        </p:blipFill>
        <p:spPr>
          <a:xfrm>
            <a:off x="2237200" y="267226"/>
            <a:ext cx="4669597" cy="6030544"/>
          </a:xfrm>
          <a:prstGeom prst="rect">
            <a:avLst/>
          </a:prstGeom>
        </p:spPr>
      </p:pic>
      <p:sp>
        <p:nvSpPr>
          <p:cNvPr id="5" name="TextovéPole 4"/>
          <p:cNvSpPr txBox="1"/>
          <p:nvPr/>
        </p:nvSpPr>
        <p:spPr>
          <a:xfrm>
            <a:off x="717675" y="6297770"/>
            <a:ext cx="7708649" cy="461665"/>
          </a:xfrm>
          <a:prstGeom prst="rect">
            <a:avLst/>
          </a:prstGeom>
          <a:noFill/>
        </p:spPr>
        <p:txBody>
          <a:bodyPr wrap="none" rtlCol="0">
            <a:spAutoFit/>
          </a:bodyPr>
          <a:lstStyle/>
          <a:p>
            <a:r>
              <a:rPr lang="cs-CZ" sz="2400" b="1" dirty="0"/>
              <a:t>http://www.mlp.cz/cz/o-knihovne/knihovna-v-cislech/roi/</a:t>
            </a:r>
          </a:p>
        </p:txBody>
      </p:sp>
    </p:spTree>
    <p:extLst>
      <p:ext uri="{BB962C8B-B14F-4D97-AF65-F5344CB8AC3E}">
        <p14:creationId xmlns:p14="http://schemas.microsoft.com/office/powerpoint/2010/main" xmlns="" val="3333214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cstate="print"/>
          <a:srcRect l="13594" r="26335" b="18175"/>
          <a:stretch/>
        </p:blipFill>
        <p:spPr>
          <a:xfrm>
            <a:off x="347729" y="0"/>
            <a:ext cx="8293994" cy="8082104"/>
          </a:xfrm>
          <a:prstGeom prst="rect">
            <a:avLst/>
          </a:prstGeom>
        </p:spPr>
      </p:pic>
      <p:sp>
        <p:nvSpPr>
          <p:cNvPr id="6" name="TextovéPole 5"/>
          <p:cNvSpPr txBox="1"/>
          <p:nvPr/>
        </p:nvSpPr>
        <p:spPr>
          <a:xfrm>
            <a:off x="640401" y="3810219"/>
            <a:ext cx="7708649" cy="461665"/>
          </a:xfrm>
          <a:prstGeom prst="rect">
            <a:avLst/>
          </a:prstGeom>
          <a:noFill/>
        </p:spPr>
        <p:txBody>
          <a:bodyPr wrap="none" rtlCol="0">
            <a:spAutoFit/>
          </a:bodyPr>
          <a:lstStyle/>
          <a:p>
            <a:r>
              <a:rPr lang="cs-CZ" sz="2400" b="1" dirty="0"/>
              <a:t>http://www.mlp.cz/cz/o-knihovne/knihovna-v-cislech/roi/</a:t>
            </a:r>
          </a:p>
        </p:txBody>
      </p:sp>
    </p:spTree>
    <p:extLst>
      <p:ext uri="{BB962C8B-B14F-4D97-AF65-F5344CB8AC3E}">
        <p14:creationId xmlns:p14="http://schemas.microsoft.com/office/powerpoint/2010/main" xmlns="" val="162623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dirty="0" smtClean="0"/>
              <a:t>Znáte svá čísla?</a:t>
            </a:r>
          </a:p>
        </p:txBody>
      </p:sp>
      <p:sp>
        <p:nvSpPr>
          <p:cNvPr id="16387" name="Rectangle 3"/>
          <p:cNvSpPr>
            <a:spLocks noGrp="1" noChangeArrowheads="1"/>
          </p:cNvSpPr>
          <p:nvPr>
            <p:ph type="body" idx="1"/>
          </p:nvPr>
        </p:nvSpPr>
        <p:spPr/>
        <p:txBody>
          <a:bodyPr rtlCol="0">
            <a:normAutofit/>
          </a:bodyPr>
          <a:lstStyle/>
          <a:p>
            <a:pPr eaLnBrk="1" fontAlgn="auto" hangingPunct="1">
              <a:lnSpc>
                <a:spcPct val="90000"/>
              </a:lnSpc>
              <a:spcAft>
                <a:spcPts val="0"/>
              </a:spcAft>
              <a:defRPr/>
            </a:pPr>
            <a:r>
              <a:rPr lang="cs-CZ" sz="2800" dirty="0" smtClean="0"/>
              <a:t>Má knihovna hodně nebo málo pracovníků?</a:t>
            </a:r>
          </a:p>
          <a:p>
            <a:pPr eaLnBrk="1" fontAlgn="auto" hangingPunct="1">
              <a:lnSpc>
                <a:spcPct val="90000"/>
              </a:lnSpc>
              <a:spcAft>
                <a:spcPts val="0"/>
              </a:spcAft>
              <a:defRPr/>
            </a:pPr>
            <a:r>
              <a:rPr lang="cs-CZ" sz="2800" dirty="0" smtClean="0"/>
              <a:t>Vydává na nákup knihovního fondu hodně nebo málo peněz?</a:t>
            </a:r>
          </a:p>
          <a:p>
            <a:pPr eaLnBrk="1" fontAlgn="auto" hangingPunct="1">
              <a:lnSpc>
                <a:spcPct val="90000"/>
              </a:lnSpc>
              <a:spcAft>
                <a:spcPts val="0"/>
              </a:spcAft>
              <a:defRPr/>
            </a:pPr>
            <a:r>
              <a:rPr lang="cs-CZ" sz="2800" dirty="0"/>
              <a:t>Chce zřizovatel snížit rozpočet knihovny?</a:t>
            </a:r>
          </a:p>
          <a:p>
            <a:pPr eaLnBrk="1" fontAlgn="auto" hangingPunct="1">
              <a:lnSpc>
                <a:spcPct val="90000"/>
              </a:lnSpc>
              <a:spcAft>
                <a:spcPts val="0"/>
              </a:spcAft>
              <a:defRPr/>
            </a:pPr>
            <a:r>
              <a:rPr lang="cs-CZ" sz="2800" dirty="0" smtClean="0"/>
              <a:t>Chce knihovna požádat </a:t>
            </a:r>
            <a:r>
              <a:rPr lang="cs-CZ" sz="2800" dirty="0"/>
              <a:t>o zvýšení dotace na knihovnu?</a:t>
            </a:r>
          </a:p>
          <a:p>
            <a:pPr eaLnBrk="1" fontAlgn="auto" hangingPunct="1">
              <a:lnSpc>
                <a:spcPct val="90000"/>
              </a:lnSpc>
              <a:spcAft>
                <a:spcPts val="0"/>
              </a:spcAft>
              <a:defRPr/>
            </a:pPr>
            <a:r>
              <a:rPr lang="cs-CZ" sz="2800" dirty="0" smtClean="0"/>
              <a:t>Jsou služby a zdroje knihovny efektivně využívány?</a:t>
            </a:r>
          </a:p>
          <a:p>
            <a:pPr eaLnBrk="1" fontAlgn="auto" hangingPunct="1">
              <a:lnSpc>
                <a:spcPct val="90000"/>
              </a:lnSpc>
              <a:spcAft>
                <a:spcPts val="0"/>
              </a:spcAft>
              <a:defRPr/>
            </a:pPr>
            <a:r>
              <a:rPr lang="cs-CZ" sz="2800" dirty="0" smtClean="0"/>
              <a:t>Ve které oblasti dosahuje knihovna dobrých výsledků?</a:t>
            </a:r>
          </a:p>
          <a:p>
            <a:pPr eaLnBrk="1" fontAlgn="auto" hangingPunct="1">
              <a:lnSpc>
                <a:spcPct val="90000"/>
              </a:lnSpc>
              <a:spcAft>
                <a:spcPts val="0"/>
              </a:spcAft>
              <a:defRPr/>
            </a:pPr>
            <a:r>
              <a:rPr lang="cs-CZ" sz="2800" dirty="0" smtClean="0"/>
              <a:t>Ve kterých zaostává?</a:t>
            </a:r>
          </a:p>
          <a:p>
            <a:pPr eaLnBrk="1" fontAlgn="auto" hangingPunct="1">
              <a:lnSpc>
                <a:spcPct val="90000"/>
              </a:lnSpc>
              <a:spcAft>
                <a:spcPts val="0"/>
              </a:spcAft>
              <a:defRPr/>
            </a:pPr>
            <a:r>
              <a:rPr lang="cs-CZ" sz="2800" dirty="0" smtClean="0"/>
              <a:t>Potřebuje </a:t>
            </a:r>
            <a:r>
              <a:rPr lang="cs-CZ" sz="2800" dirty="0"/>
              <a:t>obec knihovnu?</a:t>
            </a:r>
          </a:p>
          <a:p>
            <a:pPr eaLnBrk="1" fontAlgn="auto" hangingPunct="1">
              <a:lnSpc>
                <a:spcPct val="90000"/>
              </a:lnSpc>
              <a:spcAft>
                <a:spcPts val="0"/>
              </a:spcAft>
              <a:buFont typeface="Wingdings" pitchFamily="2" charset="2"/>
              <a:buNone/>
              <a:defRPr/>
            </a:pPr>
            <a:endParaRPr lang="cs-CZ" sz="2800" dirty="0" smtClean="0"/>
          </a:p>
          <a:p>
            <a:pPr eaLnBrk="1" fontAlgn="auto" hangingPunct="1">
              <a:lnSpc>
                <a:spcPct val="90000"/>
              </a:lnSpc>
              <a:spcAft>
                <a:spcPts val="0"/>
              </a:spcAft>
              <a:buFont typeface="Wingdings" pitchFamily="2" charset="2"/>
              <a:buNone/>
              <a:defRPr/>
            </a:pPr>
            <a:endParaRPr lang="cs-CZ" sz="2800" dirty="0" smtClean="0"/>
          </a:p>
        </p:txBody>
      </p:sp>
      <p:sp>
        <p:nvSpPr>
          <p:cNvPr id="16388" name="Zástupný symbol pro číslo snímku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2FFDB9-C9C4-4F31-9309-6AEEA60E9601}" type="slidenum">
              <a:rPr lang="cs-CZ" altLang="cs-CZ">
                <a:solidFill>
                  <a:srgbClr val="898989"/>
                </a:solidFill>
                <a:latin typeface="Calibri" panose="020F0502020204030204" pitchFamily="34" charset="0"/>
              </a:rPr>
              <a:pPr eaLnBrk="1" hangingPunct="1"/>
              <a:t>45</a:t>
            </a:fld>
            <a:endParaRPr lang="cs-CZ" altLang="cs-CZ">
              <a:solidFill>
                <a:srgbClr val="898989"/>
              </a:solidFill>
              <a:latin typeface="Calibri" panose="020F0502020204030204" pitchFamily="34" charset="0"/>
            </a:endParaRPr>
          </a:p>
        </p:txBody>
      </p:sp>
    </p:spTree>
    <p:extLst>
      <p:ext uri="{BB962C8B-B14F-4D97-AF65-F5344CB8AC3E}">
        <p14:creationId xmlns:p14="http://schemas.microsoft.com/office/powerpoint/2010/main" xmlns="" val="3332633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55576" y="1196752"/>
            <a:ext cx="7772400" cy="1992313"/>
          </a:xfrm>
        </p:spPr>
        <p:txBody>
          <a:bodyPr/>
          <a:lstStyle/>
          <a:p>
            <a:pPr eaLnBrk="1" hangingPunct="1"/>
            <a:r>
              <a:rPr lang="cs-CZ" sz="4000" i="1" dirty="0" smtClean="0"/>
              <a:t>K čemu je užitečná statistika?</a:t>
            </a:r>
            <a:br>
              <a:rPr lang="cs-CZ" sz="4000" i="1" dirty="0" smtClean="0"/>
            </a:br>
            <a:r>
              <a:rPr lang="cs-CZ" sz="4000" i="1" dirty="0"/>
              <a:t/>
            </a:r>
            <a:br>
              <a:rPr lang="cs-CZ" sz="4000" i="1" dirty="0"/>
            </a:br>
            <a:r>
              <a:rPr lang="cs-CZ" sz="4000" i="1" dirty="0" smtClean="0"/>
              <a:t>Jak využít statistická data?</a:t>
            </a:r>
          </a:p>
        </p:txBody>
      </p:sp>
      <p:sp>
        <p:nvSpPr>
          <p:cNvPr id="8195" name="Rectangle 3"/>
          <p:cNvSpPr>
            <a:spLocks noGrp="1" noChangeArrowheads="1"/>
          </p:cNvSpPr>
          <p:nvPr>
            <p:ph type="subTitle" idx="1"/>
          </p:nvPr>
        </p:nvSpPr>
        <p:spPr>
          <a:xfrm>
            <a:off x="1328738" y="4794250"/>
            <a:ext cx="6400800" cy="2063750"/>
          </a:xfrm>
        </p:spPr>
        <p:txBody>
          <a:bodyPr/>
          <a:lstStyle/>
          <a:p>
            <a:pPr eaLnBrk="1" hangingPunct="1"/>
            <a:r>
              <a:rPr lang="cs-CZ" altLang="cs-CZ" sz="1200" i="1" dirty="0" smtClean="0"/>
              <a:t>28. 11. 2017</a:t>
            </a:r>
          </a:p>
          <a:p>
            <a:pPr eaLnBrk="1" hangingPunct="1"/>
            <a:r>
              <a:rPr lang="cs-CZ" altLang="cs-CZ" sz="1200" i="1" dirty="0" smtClean="0"/>
              <a:t>Liberec</a:t>
            </a:r>
            <a:endParaRPr lang="cs-CZ" altLang="cs-CZ" sz="1200" i="1" dirty="0"/>
          </a:p>
          <a:p>
            <a:pPr eaLnBrk="1" hangingPunct="1"/>
            <a:endParaRPr lang="cs-CZ" altLang="cs-CZ" sz="1200" i="1" dirty="0" smtClean="0"/>
          </a:p>
          <a:p>
            <a:pPr eaLnBrk="1" hangingPunct="1"/>
            <a:r>
              <a:rPr lang="cs-CZ" altLang="cs-CZ" sz="1200" i="1" dirty="0" smtClean="0"/>
              <a:t>Vít </a:t>
            </a:r>
            <a:r>
              <a:rPr lang="cs-CZ" altLang="cs-CZ" sz="1200" i="1" dirty="0"/>
              <a:t>Richter</a:t>
            </a:r>
          </a:p>
          <a:p>
            <a:pPr eaLnBrk="1" hangingPunct="1"/>
            <a:r>
              <a:rPr lang="cs-CZ" altLang="cs-CZ" sz="1200" i="1" dirty="0"/>
              <a:t>Národní knihovna </a:t>
            </a:r>
            <a:r>
              <a:rPr lang="cs-CZ" altLang="cs-CZ" sz="1200" i="1" dirty="0" smtClean="0"/>
              <a:t>ČR</a:t>
            </a:r>
          </a:p>
          <a:p>
            <a:pPr eaLnBrk="1" hangingPunct="1"/>
            <a:r>
              <a:rPr lang="cs-CZ" sz="1200" b="0" i="1" dirty="0"/>
              <a:t>vit.richter@nkp.cz</a:t>
            </a:r>
            <a:endParaRPr lang="cs-CZ" altLang="cs-CZ" sz="1200" i="1" dirty="0" smtClean="0"/>
          </a:p>
          <a:p>
            <a:pPr eaLnBrk="1" hangingPunct="1"/>
            <a:endParaRPr lang="cs-CZ" altLang="cs-CZ" sz="1200" i="1" dirty="0"/>
          </a:p>
          <a:p>
            <a:pPr eaLnBrk="1" hangingPunct="1"/>
            <a:endParaRPr lang="cs-CZ" sz="1200" dirty="0" smtClean="0">
              <a:solidFill>
                <a:schemeClr val="tx1"/>
              </a:solidFill>
            </a:endParaRPr>
          </a:p>
        </p:txBody>
      </p:sp>
      <p:sp>
        <p:nvSpPr>
          <p:cNvPr id="2" name="Zástupný symbol pro číslo snímku 1"/>
          <p:cNvSpPr>
            <a:spLocks noGrp="1"/>
          </p:cNvSpPr>
          <p:nvPr>
            <p:ph type="sldNum" sz="quarter" idx="12"/>
          </p:nvPr>
        </p:nvSpPr>
        <p:spPr/>
        <p:txBody>
          <a:bodyPr/>
          <a:lstStyle/>
          <a:p>
            <a:pPr>
              <a:defRPr/>
            </a:pPr>
            <a:fld id="{DC666626-1A7C-45B3-80EF-0A8015CF3803}" type="slidenum">
              <a:rPr lang="cs-CZ" smtClean="0"/>
              <a:pPr>
                <a:defRPr/>
              </a:pPr>
              <a:t>46</a:t>
            </a:fld>
            <a:endParaRPr lang="cs-CZ"/>
          </a:p>
        </p:txBody>
      </p:sp>
    </p:spTree>
    <p:extLst>
      <p:ext uri="{BB962C8B-B14F-4D97-AF65-F5344CB8AC3E}">
        <p14:creationId xmlns:p14="http://schemas.microsoft.com/office/powerpoint/2010/main" xmlns="" val="3458207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lstStyle/>
          <a:p>
            <a:r>
              <a:rPr lang="cs-CZ" dirty="0" smtClean="0"/>
              <a:t>Knihovny pod dvojím tlakem</a:t>
            </a:r>
            <a:endParaRPr lang="cs-CZ" dirty="0"/>
          </a:p>
        </p:txBody>
      </p:sp>
      <p:pic>
        <p:nvPicPr>
          <p:cNvPr id="74754" name="Picture 2" descr="Peníze, Euro, Mince, Měny, Financí, Finanční, Evropská"/>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5167" y="3549947"/>
            <a:ext cx="2355143" cy="1494044"/>
          </a:xfrm>
          <a:prstGeom prst="rect">
            <a:avLst/>
          </a:prstGeom>
          <a:noFill/>
          <a:extLst>
            <a:ext uri="{909E8E84-426E-40DD-AFC4-6F175D3DCCD1}">
              <a14:hiddenFill xmlns:a14="http://schemas.microsoft.com/office/drawing/2010/main" xmlns="">
                <a:solidFill>
                  <a:srgbClr val="FFFFFF"/>
                </a:solidFill>
              </a14:hiddenFill>
            </a:ext>
          </a:extLst>
        </p:spPr>
      </p:pic>
      <p:pic>
        <p:nvPicPr>
          <p:cNvPr id="74758" name="Picture 6" descr="Ženy, Kniha, Číst, Knihovna, Fotografie, Mladý, Lidské"/>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8101" y="3561886"/>
            <a:ext cx="2208699" cy="147016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Obráze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83479" y="1075507"/>
            <a:ext cx="2584665" cy="1720516"/>
          </a:xfrm>
          <a:prstGeom prst="rect">
            <a:avLst/>
          </a:prstGeom>
        </p:spPr>
      </p:pic>
      <p:sp>
        <p:nvSpPr>
          <p:cNvPr id="5" name="TextovéPole 4"/>
          <p:cNvSpPr txBox="1"/>
          <p:nvPr/>
        </p:nvSpPr>
        <p:spPr>
          <a:xfrm>
            <a:off x="6876256" y="3180615"/>
            <a:ext cx="1133644" cy="369332"/>
          </a:xfrm>
          <a:prstGeom prst="rect">
            <a:avLst/>
          </a:prstGeom>
          <a:noFill/>
        </p:spPr>
        <p:txBody>
          <a:bodyPr wrap="none" rtlCol="0">
            <a:spAutoFit/>
          </a:bodyPr>
          <a:lstStyle/>
          <a:p>
            <a:r>
              <a:rPr lang="cs-CZ" dirty="0" smtClean="0"/>
              <a:t>Uživatelé</a:t>
            </a:r>
            <a:endParaRPr lang="cs-CZ" dirty="0"/>
          </a:p>
        </p:txBody>
      </p:sp>
      <p:sp>
        <p:nvSpPr>
          <p:cNvPr id="9" name="TextovéPole 8"/>
          <p:cNvSpPr txBox="1"/>
          <p:nvPr/>
        </p:nvSpPr>
        <p:spPr>
          <a:xfrm>
            <a:off x="893556" y="3180653"/>
            <a:ext cx="1518364" cy="369332"/>
          </a:xfrm>
          <a:prstGeom prst="rect">
            <a:avLst/>
          </a:prstGeom>
          <a:noFill/>
        </p:spPr>
        <p:txBody>
          <a:bodyPr wrap="none" rtlCol="0">
            <a:spAutoFit/>
          </a:bodyPr>
          <a:lstStyle/>
          <a:p>
            <a:r>
              <a:rPr lang="cs-CZ" dirty="0" smtClean="0"/>
              <a:t>Provozovatel</a:t>
            </a:r>
            <a:endParaRPr lang="cs-CZ" dirty="0"/>
          </a:p>
        </p:txBody>
      </p:sp>
      <p:sp>
        <p:nvSpPr>
          <p:cNvPr id="10" name="TextovéPole 9"/>
          <p:cNvSpPr txBox="1"/>
          <p:nvPr/>
        </p:nvSpPr>
        <p:spPr>
          <a:xfrm>
            <a:off x="579367" y="5157192"/>
            <a:ext cx="1920719" cy="1477328"/>
          </a:xfrm>
          <a:prstGeom prst="rect">
            <a:avLst/>
          </a:prstGeom>
          <a:noFill/>
        </p:spPr>
        <p:txBody>
          <a:bodyPr wrap="none" rtlCol="0">
            <a:spAutoFit/>
          </a:bodyPr>
          <a:lstStyle/>
          <a:p>
            <a:r>
              <a:rPr lang="cs-CZ" b="1" dirty="0" smtClean="0">
                <a:latin typeface="+mj-lt"/>
              </a:rPr>
              <a:t>Využívání rozpočtu</a:t>
            </a:r>
          </a:p>
          <a:p>
            <a:r>
              <a:rPr lang="cs-CZ" b="1" dirty="0" smtClean="0">
                <a:latin typeface="+mj-lt"/>
              </a:rPr>
              <a:t>Sledování výkonu</a:t>
            </a:r>
          </a:p>
          <a:p>
            <a:r>
              <a:rPr lang="cs-CZ" b="1" dirty="0" smtClean="0">
                <a:latin typeface="+mj-lt"/>
              </a:rPr>
              <a:t>Snižování rozpočtu</a:t>
            </a:r>
          </a:p>
          <a:p>
            <a:endParaRPr lang="cs-CZ" b="1" dirty="0">
              <a:latin typeface="+mj-lt"/>
            </a:endParaRPr>
          </a:p>
          <a:p>
            <a:r>
              <a:rPr lang="cs-CZ" b="1" dirty="0" smtClean="0">
                <a:solidFill>
                  <a:srgbClr val="FF0000"/>
                </a:solidFill>
                <a:latin typeface="+mj-lt"/>
              </a:rPr>
              <a:t>Zbytnost instituce</a:t>
            </a:r>
            <a:endParaRPr lang="cs-CZ" b="1" dirty="0">
              <a:solidFill>
                <a:srgbClr val="FF0000"/>
              </a:solidFill>
              <a:latin typeface="+mj-lt"/>
            </a:endParaRPr>
          </a:p>
        </p:txBody>
      </p:sp>
      <p:sp>
        <p:nvSpPr>
          <p:cNvPr id="11" name="TextovéPole 10"/>
          <p:cNvSpPr txBox="1"/>
          <p:nvPr/>
        </p:nvSpPr>
        <p:spPr>
          <a:xfrm>
            <a:off x="6622090" y="5091939"/>
            <a:ext cx="1765227" cy="1200329"/>
          </a:xfrm>
          <a:prstGeom prst="rect">
            <a:avLst/>
          </a:prstGeom>
          <a:noFill/>
        </p:spPr>
        <p:txBody>
          <a:bodyPr wrap="none" rtlCol="0">
            <a:spAutoFit/>
          </a:bodyPr>
          <a:lstStyle/>
          <a:p>
            <a:r>
              <a:rPr lang="cs-CZ" b="1" dirty="0" smtClean="0">
                <a:latin typeface="+mj-lt"/>
              </a:rPr>
              <a:t>Rozsah služeb</a:t>
            </a:r>
          </a:p>
          <a:p>
            <a:r>
              <a:rPr lang="cs-CZ" b="1" dirty="0" smtClean="0">
                <a:latin typeface="+mj-lt"/>
              </a:rPr>
              <a:t>Kvalita služeb</a:t>
            </a:r>
          </a:p>
          <a:p>
            <a:endParaRPr lang="cs-CZ" b="1" dirty="0">
              <a:latin typeface="+mj-lt"/>
            </a:endParaRPr>
          </a:p>
          <a:p>
            <a:r>
              <a:rPr lang="cs-CZ" b="1" dirty="0" smtClean="0">
                <a:solidFill>
                  <a:srgbClr val="FF0000"/>
                </a:solidFill>
                <a:latin typeface="+mj-lt"/>
              </a:rPr>
              <a:t>Nezájem o služby</a:t>
            </a:r>
            <a:endParaRPr lang="cs-CZ" b="1" dirty="0">
              <a:solidFill>
                <a:srgbClr val="FF0000"/>
              </a:solidFill>
              <a:latin typeface="+mj-lt"/>
            </a:endParaRPr>
          </a:p>
        </p:txBody>
      </p:sp>
      <p:sp>
        <p:nvSpPr>
          <p:cNvPr id="6" name="Šipka dolů 5"/>
          <p:cNvSpPr/>
          <p:nvPr/>
        </p:nvSpPr>
        <p:spPr>
          <a:xfrm rot="12993802">
            <a:off x="2915816" y="2955752"/>
            <a:ext cx="367663" cy="60613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ů 12"/>
          <p:cNvSpPr/>
          <p:nvPr/>
        </p:nvSpPr>
        <p:spPr>
          <a:xfrm rot="8353518">
            <a:off x="5957128" y="2877548"/>
            <a:ext cx="367663" cy="60613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2333687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dirty="0" smtClean="0"/>
              <a:t>Často kladené otázky</a:t>
            </a:r>
          </a:p>
        </p:txBody>
      </p:sp>
      <p:sp>
        <p:nvSpPr>
          <p:cNvPr id="16387" name="Rectangle 3"/>
          <p:cNvSpPr>
            <a:spLocks noGrp="1" noChangeArrowheads="1"/>
          </p:cNvSpPr>
          <p:nvPr>
            <p:ph type="body" idx="1"/>
          </p:nvPr>
        </p:nvSpPr>
        <p:spPr/>
        <p:txBody>
          <a:bodyPr rtlCol="0">
            <a:normAutofit/>
          </a:bodyPr>
          <a:lstStyle/>
          <a:p>
            <a:pPr eaLnBrk="1" fontAlgn="auto" hangingPunct="1">
              <a:lnSpc>
                <a:spcPct val="90000"/>
              </a:lnSpc>
              <a:spcAft>
                <a:spcPts val="0"/>
              </a:spcAft>
              <a:defRPr/>
            </a:pPr>
            <a:endParaRPr lang="cs-CZ" sz="2400" dirty="0" smtClean="0"/>
          </a:p>
          <a:p>
            <a:pPr eaLnBrk="1" fontAlgn="auto" hangingPunct="1">
              <a:lnSpc>
                <a:spcPct val="90000"/>
              </a:lnSpc>
              <a:spcAft>
                <a:spcPts val="0"/>
              </a:spcAft>
              <a:defRPr/>
            </a:pPr>
            <a:r>
              <a:rPr lang="cs-CZ" sz="2400" dirty="0" smtClean="0"/>
              <a:t>Má knihovna hodně nebo málo pracovníků?</a:t>
            </a:r>
          </a:p>
          <a:p>
            <a:pPr eaLnBrk="1" fontAlgn="auto" hangingPunct="1">
              <a:lnSpc>
                <a:spcPct val="90000"/>
              </a:lnSpc>
              <a:spcAft>
                <a:spcPts val="0"/>
              </a:spcAft>
              <a:defRPr/>
            </a:pPr>
            <a:r>
              <a:rPr lang="cs-CZ" sz="2400" dirty="0" smtClean="0"/>
              <a:t>Vydává na nákup knihovního fondu hodně nebo málo peněz?</a:t>
            </a:r>
          </a:p>
          <a:p>
            <a:pPr eaLnBrk="1" fontAlgn="auto" hangingPunct="1">
              <a:lnSpc>
                <a:spcPct val="90000"/>
              </a:lnSpc>
              <a:spcAft>
                <a:spcPts val="0"/>
              </a:spcAft>
              <a:defRPr/>
            </a:pPr>
            <a:r>
              <a:rPr lang="cs-CZ" sz="2400" dirty="0"/>
              <a:t>Chce zřizovatel snížit rozpočet knihovny?</a:t>
            </a:r>
          </a:p>
          <a:p>
            <a:pPr eaLnBrk="1" fontAlgn="auto" hangingPunct="1">
              <a:lnSpc>
                <a:spcPct val="90000"/>
              </a:lnSpc>
              <a:spcAft>
                <a:spcPts val="0"/>
              </a:spcAft>
              <a:defRPr/>
            </a:pPr>
            <a:r>
              <a:rPr lang="cs-CZ" sz="2400" dirty="0" smtClean="0"/>
              <a:t>Chce knihovna požádat </a:t>
            </a:r>
            <a:r>
              <a:rPr lang="cs-CZ" sz="2400" dirty="0"/>
              <a:t>o zvýšení dotace na knihovnu?</a:t>
            </a:r>
          </a:p>
          <a:p>
            <a:pPr eaLnBrk="1" fontAlgn="auto" hangingPunct="1">
              <a:lnSpc>
                <a:spcPct val="90000"/>
              </a:lnSpc>
              <a:spcAft>
                <a:spcPts val="0"/>
              </a:spcAft>
              <a:defRPr/>
            </a:pPr>
            <a:r>
              <a:rPr lang="cs-CZ" sz="2400" dirty="0" smtClean="0"/>
              <a:t>Jsou služby a zdroje knihovny efektivně využívány?</a:t>
            </a:r>
          </a:p>
          <a:p>
            <a:pPr eaLnBrk="1" fontAlgn="auto" hangingPunct="1">
              <a:lnSpc>
                <a:spcPct val="90000"/>
              </a:lnSpc>
              <a:spcAft>
                <a:spcPts val="0"/>
              </a:spcAft>
              <a:defRPr/>
            </a:pPr>
            <a:r>
              <a:rPr lang="cs-CZ" sz="2400" dirty="0" smtClean="0"/>
              <a:t>Ve které oblasti dosahuje knihovna dobrých výsledků?</a:t>
            </a:r>
          </a:p>
          <a:p>
            <a:pPr eaLnBrk="1" fontAlgn="auto" hangingPunct="1">
              <a:lnSpc>
                <a:spcPct val="90000"/>
              </a:lnSpc>
              <a:spcAft>
                <a:spcPts val="0"/>
              </a:spcAft>
              <a:defRPr/>
            </a:pPr>
            <a:r>
              <a:rPr lang="cs-CZ" sz="2400" dirty="0" smtClean="0"/>
              <a:t>Ve kterých zaostává?</a:t>
            </a:r>
          </a:p>
          <a:p>
            <a:pPr eaLnBrk="1" fontAlgn="auto" hangingPunct="1">
              <a:lnSpc>
                <a:spcPct val="90000"/>
              </a:lnSpc>
              <a:spcAft>
                <a:spcPts val="0"/>
              </a:spcAft>
              <a:defRPr/>
            </a:pPr>
            <a:r>
              <a:rPr lang="cs-CZ" sz="2400" dirty="0" smtClean="0"/>
              <a:t>Co dělat více, co dělat méně?</a:t>
            </a:r>
          </a:p>
          <a:p>
            <a:pPr eaLnBrk="1" fontAlgn="auto" hangingPunct="1">
              <a:lnSpc>
                <a:spcPct val="90000"/>
              </a:lnSpc>
              <a:spcAft>
                <a:spcPts val="0"/>
              </a:spcAft>
              <a:defRPr/>
            </a:pPr>
            <a:r>
              <a:rPr lang="cs-CZ" sz="2400" dirty="0" smtClean="0"/>
              <a:t>Potřebuje </a:t>
            </a:r>
            <a:r>
              <a:rPr lang="cs-CZ" sz="2400" dirty="0"/>
              <a:t>obec knihovnu?</a:t>
            </a:r>
          </a:p>
          <a:p>
            <a:pPr eaLnBrk="1" fontAlgn="auto" hangingPunct="1">
              <a:lnSpc>
                <a:spcPct val="90000"/>
              </a:lnSpc>
              <a:spcAft>
                <a:spcPts val="0"/>
              </a:spcAft>
              <a:buFont typeface="Wingdings" pitchFamily="2" charset="2"/>
              <a:buNone/>
              <a:defRPr/>
            </a:pPr>
            <a:endParaRPr lang="cs-CZ" sz="2800" dirty="0" smtClean="0"/>
          </a:p>
          <a:p>
            <a:pPr eaLnBrk="1" fontAlgn="auto" hangingPunct="1">
              <a:lnSpc>
                <a:spcPct val="90000"/>
              </a:lnSpc>
              <a:spcAft>
                <a:spcPts val="0"/>
              </a:spcAft>
              <a:buFont typeface="Wingdings" pitchFamily="2" charset="2"/>
              <a:buNone/>
              <a:defRPr/>
            </a:pPr>
            <a:endParaRPr lang="cs-CZ" sz="2800" dirty="0" smtClean="0"/>
          </a:p>
        </p:txBody>
      </p:sp>
      <p:sp>
        <p:nvSpPr>
          <p:cNvPr id="16388" name="Zástupný symbol pro číslo snímku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2FFDB9-C9C4-4F31-9309-6AEEA60E9601}" type="slidenum">
              <a:rPr lang="cs-CZ" altLang="cs-CZ">
                <a:solidFill>
                  <a:srgbClr val="898989"/>
                </a:solidFill>
                <a:latin typeface="Calibri" panose="020F0502020204030204" pitchFamily="34" charset="0"/>
              </a:rPr>
              <a:pPr eaLnBrk="1" hangingPunct="1"/>
              <a:t>6</a:t>
            </a:fld>
            <a:endParaRPr lang="cs-CZ" altLang="cs-CZ">
              <a:solidFill>
                <a:srgbClr val="898989"/>
              </a:solidFill>
              <a:latin typeface="Calibri" panose="020F0502020204030204" pitchFamily="34" charset="0"/>
            </a:endParaRPr>
          </a:p>
        </p:txBody>
      </p:sp>
    </p:spTree>
    <p:extLst>
      <p:ext uri="{BB962C8B-B14F-4D97-AF65-F5344CB8AC3E}">
        <p14:creationId xmlns:p14="http://schemas.microsoft.com/office/powerpoint/2010/main" xmlns="" val="192507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74638"/>
            <a:ext cx="8229600" cy="490066"/>
          </a:xfrm>
        </p:spPr>
        <p:txBody>
          <a:bodyPr/>
          <a:lstStyle/>
          <a:p>
            <a:r>
              <a:rPr lang="cs-CZ" altLang="cs-CZ" sz="3600" dirty="0"/>
              <a:t>Problémy měření výkonu v knihovnách</a:t>
            </a:r>
            <a:endParaRPr lang="cs-CZ" sz="3600" dirty="0"/>
          </a:p>
        </p:txBody>
      </p:sp>
      <p:sp>
        <p:nvSpPr>
          <p:cNvPr id="5" name="Zástupný symbol pro text 4"/>
          <p:cNvSpPr>
            <a:spLocks noGrp="1"/>
          </p:cNvSpPr>
          <p:nvPr>
            <p:ph type="body" idx="1"/>
          </p:nvPr>
        </p:nvSpPr>
        <p:spPr>
          <a:xfrm>
            <a:off x="437274" y="1149908"/>
            <a:ext cx="4040188" cy="639762"/>
          </a:xfrm>
        </p:spPr>
        <p:txBody>
          <a:bodyPr/>
          <a:lstStyle/>
          <a:p>
            <a:r>
              <a:rPr lang="cs-CZ" dirty="0" smtClean="0"/>
              <a:t>Jak měřit, ocenit výkon?</a:t>
            </a:r>
            <a:endParaRPr lang="cs-CZ" dirty="0"/>
          </a:p>
        </p:txBody>
      </p:sp>
      <p:sp>
        <p:nvSpPr>
          <p:cNvPr id="6" name="Zástupný symbol pro obsah 5"/>
          <p:cNvSpPr>
            <a:spLocks noGrp="1"/>
          </p:cNvSpPr>
          <p:nvPr>
            <p:ph sz="half" idx="2"/>
          </p:nvPr>
        </p:nvSpPr>
        <p:spPr>
          <a:xfrm>
            <a:off x="457200" y="1916831"/>
            <a:ext cx="3682752" cy="4392489"/>
          </a:xfrm>
          <a:ln>
            <a:solidFill>
              <a:schemeClr val="tx1"/>
            </a:solidFill>
          </a:ln>
        </p:spPr>
        <p:txBody>
          <a:bodyPr/>
          <a:lstStyle/>
          <a:p>
            <a:pPr eaLnBrk="1" fontAlgn="auto" hangingPunct="1">
              <a:lnSpc>
                <a:spcPct val="90000"/>
              </a:lnSpc>
              <a:spcAft>
                <a:spcPts val="0"/>
              </a:spcAft>
              <a:defRPr/>
            </a:pPr>
            <a:r>
              <a:rPr lang="cs-CZ" sz="1600" dirty="0"/>
              <a:t>Jak měřit výkon a kvalitu svých služeb?</a:t>
            </a:r>
          </a:p>
          <a:p>
            <a:pPr eaLnBrk="1" fontAlgn="auto" hangingPunct="1">
              <a:lnSpc>
                <a:spcPct val="90000"/>
              </a:lnSpc>
              <a:spcAft>
                <a:spcPts val="0"/>
              </a:spcAft>
              <a:defRPr/>
            </a:pPr>
            <a:r>
              <a:rPr lang="cs-CZ" sz="1600" dirty="0"/>
              <a:t>Jak prokázat svou efektivnost?</a:t>
            </a:r>
          </a:p>
          <a:p>
            <a:pPr eaLnBrk="1" fontAlgn="auto" hangingPunct="1">
              <a:lnSpc>
                <a:spcPct val="90000"/>
              </a:lnSpc>
              <a:spcAft>
                <a:spcPts val="0"/>
              </a:spcAft>
              <a:defRPr/>
            </a:pPr>
            <a:r>
              <a:rPr lang="cs-CZ" sz="1600" dirty="0"/>
              <a:t>S kým se srovnávat?</a:t>
            </a:r>
          </a:p>
          <a:p>
            <a:pPr eaLnBrk="1" fontAlgn="auto" hangingPunct="1">
              <a:lnSpc>
                <a:spcPct val="90000"/>
              </a:lnSpc>
              <a:spcAft>
                <a:spcPts val="0"/>
              </a:spcAft>
              <a:defRPr/>
            </a:pPr>
            <a:r>
              <a:rPr lang="cs-CZ" sz="1600" dirty="0"/>
              <a:t>Ziskovost  </a:t>
            </a:r>
            <a:r>
              <a:rPr lang="cs-CZ" sz="1600" dirty="0">
                <a:solidFill>
                  <a:srgbClr val="FF0000"/>
                </a:solidFill>
                <a:sym typeface="Wingdings" pitchFamily="2" charset="2"/>
              </a:rPr>
              <a:t> </a:t>
            </a:r>
            <a:r>
              <a:rPr lang="cs-CZ" sz="1600" dirty="0"/>
              <a:t> hospodárnost</a:t>
            </a:r>
            <a:endParaRPr lang="de-DE" sz="1600" dirty="0"/>
          </a:p>
          <a:p>
            <a:pPr eaLnBrk="1" fontAlgn="auto" hangingPunct="1">
              <a:spcAft>
                <a:spcPts val="0"/>
              </a:spcAft>
              <a:defRPr/>
            </a:pPr>
            <a:r>
              <a:rPr lang="cs-CZ" sz="1600" dirty="0"/>
              <a:t>Problém vstupů a výstupů</a:t>
            </a:r>
            <a:endParaRPr lang="de-DE" sz="1600" dirty="0"/>
          </a:p>
          <a:p>
            <a:pPr lvl="1" eaLnBrk="1" fontAlgn="auto" hangingPunct="1">
              <a:spcAft>
                <a:spcPts val="0"/>
              </a:spcAft>
              <a:defRPr/>
            </a:pPr>
            <a:r>
              <a:rPr lang="cs-CZ" sz="1400" dirty="0"/>
              <a:t>Vstup </a:t>
            </a:r>
            <a:r>
              <a:rPr lang="de-DE" sz="1400" dirty="0"/>
              <a:t>= </a:t>
            </a:r>
            <a:r>
              <a:rPr lang="cs-CZ" sz="1400" dirty="0"/>
              <a:t>finanční prostředky</a:t>
            </a:r>
            <a:endParaRPr lang="de-DE" sz="1400" dirty="0"/>
          </a:p>
          <a:p>
            <a:pPr lvl="1" eaLnBrk="1" fontAlgn="auto" hangingPunct="1">
              <a:spcAft>
                <a:spcPts val="0"/>
              </a:spcAft>
              <a:defRPr/>
            </a:pPr>
            <a:r>
              <a:rPr lang="cs-CZ" sz="1400" dirty="0"/>
              <a:t>Výstup = služby </a:t>
            </a:r>
            <a:r>
              <a:rPr lang="de-DE" sz="1400" dirty="0"/>
              <a:t>= n</a:t>
            </a:r>
            <a:r>
              <a:rPr lang="cs-CZ" sz="1400" dirty="0" err="1"/>
              <a:t>epeněžní</a:t>
            </a:r>
            <a:r>
              <a:rPr lang="cs-CZ" sz="1400" dirty="0"/>
              <a:t> plnění = bezplatnost</a:t>
            </a:r>
            <a:endParaRPr lang="de-DE" sz="1400" dirty="0">
              <a:ea typeface="Arial Unicode MS" pitchFamily="34" charset="-128"/>
              <a:cs typeface="Arial Unicode MS" pitchFamily="34" charset="-128"/>
            </a:endParaRPr>
          </a:p>
          <a:p>
            <a:pPr eaLnBrk="1" fontAlgn="auto" hangingPunct="1">
              <a:spcAft>
                <a:spcPts val="0"/>
              </a:spcAft>
              <a:defRPr/>
            </a:pPr>
            <a:r>
              <a:rPr lang="cs-CZ" sz="1600" dirty="0"/>
              <a:t>Různorodost výstupů a služeb bez jednotného měřítka</a:t>
            </a:r>
          </a:p>
          <a:p>
            <a:pPr lvl="1" eaLnBrk="1" fontAlgn="auto" hangingPunct="1">
              <a:spcAft>
                <a:spcPts val="0"/>
              </a:spcAft>
              <a:defRPr/>
            </a:pPr>
            <a:r>
              <a:rPr lang="cs-CZ" sz="1400" dirty="0"/>
              <a:t>výpůjčky</a:t>
            </a:r>
            <a:endParaRPr lang="de-DE" sz="1400" dirty="0"/>
          </a:p>
          <a:p>
            <a:pPr lvl="1" eaLnBrk="1" fontAlgn="auto" hangingPunct="1">
              <a:spcAft>
                <a:spcPts val="0"/>
              </a:spcAft>
              <a:defRPr/>
            </a:pPr>
            <a:r>
              <a:rPr lang="cs-CZ" sz="1400" dirty="0"/>
              <a:t>vzdělávání, akce</a:t>
            </a:r>
            <a:endParaRPr lang="de-DE" sz="1400" dirty="0"/>
          </a:p>
          <a:p>
            <a:pPr lvl="1" eaLnBrk="1" fontAlgn="auto" hangingPunct="1">
              <a:spcAft>
                <a:spcPts val="0"/>
              </a:spcAft>
              <a:defRPr/>
            </a:pPr>
            <a:r>
              <a:rPr lang="cs-CZ" sz="1400" dirty="0"/>
              <a:t>návštěvy fyzické</a:t>
            </a:r>
            <a:endParaRPr lang="de-DE" sz="1400" dirty="0"/>
          </a:p>
          <a:p>
            <a:pPr lvl="1" eaLnBrk="1" fontAlgn="auto" hangingPunct="1">
              <a:spcAft>
                <a:spcPts val="0"/>
              </a:spcAft>
              <a:defRPr/>
            </a:pPr>
            <a:r>
              <a:rPr lang="cs-CZ" sz="1400" dirty="0"/>
              <a:t>návštěvy internetové </a:t>
            </a:r>
            <a:r>
              <a:rPr lang="cs-CZ" sz="1400" dirty="0" smtClean="0"/>
              <a:t>stránky</a:t>
            </a:r>
            <a:endParaRPr lang="cs-CZ" sz="1400" dirty="0"/>
          </a:p>
        </p:txBody>
      </p:sp>
    </p:spTree>
    <p:extLst>
      <p:ext uri="{BB962C8B-B14F-4D97-AF65-F5344CB8AC3E}">
        <p14:creationId xmlns:p14="http://schemas.microsoft.com/office/powerpoint/2010/main" xmlns="" val="55894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74638"/>
            <a:ext cx="8229600" cy="490066"/>
          </a:xfrm>
        </p:spPr>
        <p:txBody>
          <a:bodyPr/>
          <a:lstStyle/>
          <a:p>
            <a:r>
              <a:rPr lang="cs-CZ" altLang="cs-CZ" sz="3600" dirty="0"/>
              <a:t>Problémy měření výkonu v knihovnách</a:t>
            </a:r>
            <a:endParaRPr lang="cs-CZ" sz="3600" dirty="0"/>
          </a:p>
        </p:txBody>
      </p:sp>
      <p:sp>
        <p:nvSpPr>
          <p:cNvPr id="5" name="Zástupný symbol pro text 4"/>
          <p:cNvSpPr>
            <a:spLocks noGrp="1"/>
          </p:cNvSpPr>
          <p:nvPr>
            <p:ph type="body" idx="1"/>
          </p:nvPr>
        </p:nvSpPr>
        <p:spPr>
          <a:xfrm>
            <a:off x="437274" y="1149908"/>
            <a:ext cx="4040188" cy="639762"/>
          </a:xfrm>
        </p:spPr>
        <p:txBody>
          <a:bodyPr/>
          <a:lstStyle/>
          <a:p>
            <a:r>
              <a:rPr lang="cs-CZ" dirty="0" smtClean="0"/>
              <a:t>Jak měřit, ocenit výkon?</a:t>
            </a:r>
            <a:endParaRPr lang="cs-CZ" dirty="0"/>
          </a:p>
        </p:txBody>
      </p:sp>
      <p:sp>
        <p:nvSpPr>
          <p:cNvPr id="6" name="Zástupný symbol pro obsah 5"/>
          <p:cNvSpPr>
            <a:spLocks noGrp="1"/>
          </p:cNvSpPr>
          <p:nvPr>
            <p:ph sz="half" idx="2"/>
          </p:nvPr>
        </p:nvSpPr>
        <p:spPr>
          <a:xfrm>
            <a:off x="457200" y="1916831"/>
            <a:ext cx="3682752" cy="4392489"/>
          </a:xfrm>
          <a:ln>
            <a:solidFill>
              <a:schemeClr val="tx1"/>
            </a:solidFill>
          </a:ln>
        </p:spPr>
        <p:txBody>
          <a:bodyPr/>
          <a:lstStyle/>
          <a:p>
            <a:pPr eaLnBrk="1" fontAlgn="auto" hangingPunct="1">
              <a:lnSpc>
                <a:spcPct val="90000"/>
              </a:lnSpc>
              <a:spcAft>
                <a:spcPts val="0"/>
              </a:spcAft>
              <a:defRPr/>
            </a:pPr>
            <a:r>
              <a:rPr lang="cs-CZ" sz="1600" dirty="0"/>
              <a:t>Jak měřit výkon a kvalitu svých služeb?</a:t>
            </a:r>
          </a:p>
          <a:p>
            <a:pPr eaLnBrk="1" fontAlgn="auto" hangingPunct="1">
              <a:lnSpc>
                <a:spcPct val="90000"/>
              </a:lnSpc>
              <a:spcAft>
                <a:spcPts val="0"/>
              </a:spcAft>
              <a:defRPr/>
            </a:pPr>
            <a:r>
              <a:rPr lang="cs-CZ" sz="1600" dirty="0"/>
              <a:t>Jak prokázat svou efektivnost?</a:t>
            </a:r>
          </a:p>
          <a:p>
            <a:pPr eaLnBrk="1" fontAlgn="auto" hangingPunct="1">
              <a:lnSpc>
                <a:spcPct val="90000"/>
              </a:lnSpc>
              <a:spcAft>
                <a:spcPts val="0"/>
              </a:spcAft>
              <a:defRPr/>
            </a:pPr>
            <a:r>
              <a:rPr lang="cs-CZ" sz="1600" dirty="0"/>
              <a:t>S kým se srovnávat?</a:t>
            </a:r>
          </a:p>
          <a:p>
            <a:pPr eaLnBrk="1" fontAlgn="auto" hangingPunct="1">
              <a:lnSpc>
                <a:spcPct val="90000"/>
              </a:lnSpc>
              <a:spcAft>
                <a:spcPts val="0"/>
              </a:spcAft>
              <a:defRPr/>
            </a:pPr>
            <a:r>
              <a:rPr lang="cs-CZ" sz="1600" dirty="0"/>
              <a:t>Ziskovost  </a:t>
            </a:r>
            <a:r>
              <a:rPr lang="cs-CZ" sz="1600" dirty="0">
                <a:solidFill>
                  <a:srgbClr val="FF0000"/>
                </a:solidFill>
                <a:sym typeface="Wingdings" pitchFamily="2" charset="2"/>
              </a:rPr>
              <a:t> </a:t>
            </a:r>
            <a:r>
              <a:rPr lang="cs-CZ" sz="1600" dirty="0"/>
              <a:t> hospodárnost</a:t>
            </a:r>
            <a:endParaRPr lang="de-DE" sz="1600" dirty="0"/>
          </a:p>
          <a:p>
            <a:pPr eaLnBrk="1" fontAlgn="auto" hangingPunct="1">
              <a:spcAft>
                <a:spcPts val="0"/>
              </a:spcAft>
              <a:defRPr/>
            </a:pPr>
            <a:r>
              <a:rPr lang="cs-CZ" sz="1600" dirty="0"/>
              <a:t>Problém vstupů a výstupů</a:t>
            </a:r>
            <a:endParaRPr lang="de-DE" sz="1600" dirty="0"/>
          </a:p>
          <a:p>
            <a:pPr lvl="1" eaLnBrk="1" fontAlgn="auto" hangingPunct="1">
              <a:spcAft>
                <a:spcPts val="0"/>
              </a:spcAft>
              <a:defRPr/>
            </a:pPr>
            <a:r>
              <a:rPr lang="cs-CZ" sz="1400" dirty="0"/>
              <a:t>Vstup </a:t>
            </a:r>
            <a:r>
              <a:rPr lang="de-DE" sz="1400" dirty="0"/>
              <a:t>= </a:t>
            </a:r>
            <a:r>
              <a:rPr lang="cs-CZ" sz="1400" dirty="0"/>
              <a:t>finanční prostředky</a:t>
            </a:r>
            <a:endParaRPr lang="de-DE" sz="1400" dirty="0"/>
          </a:p>
          <a:p>
            <a:pPr lvl="1" eaLnBrk="1" fontAlgn="auto" hangingPunct="1">
              <a:spcAft>
                <a:spcPts val="0"/>
              </a:spcAft>
              <a:defRPr/>
            </a:pPr>
            <a:r>
              <a:rPr lang="cs-CZ" sz="1400" dirty="0"/>
              <a:t>Výstup = služby </a:t>
            </a:r>
            <a:r>
              <a:rPr lang="de-DE" sz="1400" dirty="0"/>
              <a:t>= n</a:t>
            </a:r>
            <a:r>
              <a:rPr lang="cs-CZ" sz="1400" dirty="0" err="1"/>
              <a:t>epeněžní</a:t>
            </a:r>
            <a:r>
              <a:rPr lang="cs-CZ" sz="1400" dirty="0"/>
              <a:t> plnění = bezplatnost</a:t>
            </a:r>
            <a:endParaRPr lang="de-DE" sz="1400" dirty="0">
              <a:ea typeface="Arial Unicode MS" pitchFamily="34" charset="-128"/>
              <a:cs typeface="Arial Unicode MS" pitchFamily="34" charset="-128"/>
            </a:endParaRPr>
          </a:p>
          <a:p>
            <a:pPr eaLnBrk="1" fontAlgn="auto" hangingPunct="1">
              <a:spcAft>
                <a:spcPts val="0"/>
              </a:spcAft>
              <a:defRPr/>
            </a:pPr>
            <a:r>
              <a:rPr lang="cs-CZ" sz="1600" dirty="0"/>
              <a:t>Různorodost výstupů a služeb bez jednotného měřítka</a:t>
            </a:r>
          </a:p>
          <a:p>
            <a:pPr lvl="1" eaLnBrk="1" fontAlgn="auto" hangingPunct="1">
              <a:spcAft>
                <a:spcPts val="0"/>
              </a:spcAft>
              <a:defRPr/>
            </a:pPr>
            <a:r>
              <a:rPr lang="cs-CZ" sz="1400" dirty="0"/>
              <a:t>výpůjčky</a:t>
            </a:r>
            <a:endParaRPr lang="de-DE" sz="1400" dirty="0"/>
          </a:p>
          <a:p>
            <a:pPr lvl="1" eaLnBrk="1" fontAlgn="auto" hangingPunct="1">
              <a:spcAft>
                <a:spcPts val="0"/>
              </a:spcAft>
              <a:defRPr/>
            </a:pPr>
            <a:r>
              <a:rPr lang="cs-CZ" sz="1400" dirty="0"/>
              <a:t>vzdělávání, akce</a:t>
            </a:r>
            <a:endParaRPr lang="de-DE" sz="1400" dirty="0"/>
          </a:p>
          <a:p>
            <a:pPr lvl="1" eaLnBrk="1" fontAlgn="auto" hangingPunct="1">
              <a:spcAft>
                <a:spcPts val="0"/>
              </a:spcAft>
              <a:defRPr/>
            </a:pPr>
            <a:r>
              <a:rPr lang="cs-CZ" sz="1400" dirty="0"/>
              <a:t>návštěvy fyzické</a:t>
            </a:r>
            <a:endParaRPr lang="de-DE" sz="1400" dirty="0"/>
          </a:p>
          <a:p>
            <a:pPr lvl="1" eaLnBrk="1" fontAlgn="auto" hangingPunct="1">
              <a:spcAft>
                <a:spcPts val="0"/>
              </a:spcAft>
              <a:defRPr/>
            </a:pPr>
            <a:r>
              <a:rPr lang="cs-CZ" sz="1400" dirty="0"/>
              <a:t>návštěvy internetové </a:t>
            </a:r>
            <a:r>
              <a:rPr lang="cs-CZ" sz="1400" dirty="0" smtClean="0"/>
              <a:t>stránky</a:t>
            </a:r>
            <a:endParaRPr lang="cs-CZ" sz="1400" dirty="0"/>
          </a:p>
        </p:txBody>
      </p:sp>
      <p:sp>
        <p:nvSpPr>
          <p:cNvPr id="7" name="Zástupný symbol pro text 6"/>
          <p:cNvSpPr>
            <a:spLocks noGrp="1"/>
          </p:cNvSpPr>
          <p:nvPr>
            <p:ph type="body" sz="quarter" idx="3"/>
          </p:nvPr>
        </p:nvSpPr>
        <p:spPr>
          <a:xfrm>
            <a:off x="4645024" y="1116212"/>
            <a:ext cx="4041775" cy="639762"/>
          </a:xfrm>
        </p:spPr>
        <p:txBody>
          <a:bodyPr/>
          <a:lstStyle/>
          <a:p>
            <a:r>
              <a:rPr lang="cs-CZ" altLang="cs-CZ" dirty="0"/>
              <a:t>4 metody pro měření </a:t>
            </a:r>
            <a:r>
              <a:rPr lang="cs-CZ" altLang="cs-CZ" dirty="0" smtClean="0"/>
              <a:t>činnosti </a:t>
            </a:r>
            <a:r>
              <a:rPr lang="cs-CZ" altLang="cs-CZ" dirty="0"/>
              <a:t>veřejných knihoven</a:t>
            </a:r>
            <a:endParaRPr lang="cs-CZ" dirty="0"/>
          </a:p>
        </p:txBody>
      </p:sp>
      <p:sp>
        <p:nvSpPr>
          <p:cNvPr id="8" name="Zástupný symbol pro obsah 7"/>
          <p:cNvSpPr>
            <a:spLocks noGrp="1"/>
          </p:cNvSpPr>
          <p:nvPr>
            <p:ph sz="quarter" idx="4"/>
          </p:nvPr>
        </p:nvSpPr>
        <p:spPr>
          <a:xfrm>
            <a:off x="4645023" y="1916833"/>
            <a:ext cx="3887417" cy="4392488"/>
          </a:xfrm>
          <a:ln>
            <a:solidFill>
              <a:schemeClr val="tx1"/>
            </a:solidFill>
          </a:ln>
        </p:spPr>
        <p:txBody>
          <a:bodyPr/>
          <a:lstStyle/>
          <a:p>
            <a:pPr eaLnBrk="1" hangingPunct="1"/>
            <a:r>
              <a:rPr lang="cs-CZ" altLang="cs-CZ" sz="1600" dirty="0" smtClean="0"/>
              <a:t>Sledování statistických údajů</a:t>
            </a:r>
            <a:endParaRPr lang="cs-CZ" altLang="cs-CZ" sz="1600" dirty="0"/>
          </a:p>
          <a:p>
            <a:pPr eaLnBrk="1" hangingPunct="1"/>
            <a:endParaRPr lang="cs-CZ" altLang="cs-CZ" sz="1600" dirty="0" smtClean="0"/>
          </a:p>
          <a:p>
            <a:pPr eaLnBrk="1" hangingPunct="1"/>
            <a:r>
              <a:rPr lang="cs-CZ" altLang="cs-CZ" sz="1600" dirty="0" smtClean="0"/>
              <a:t>Porovnávání se standardy</a:t>
            </a:r>
            <a:endParaRPr lang="cs-CZ" altLang="cs-CZ" sz="1600" dirty="0"/>
          </a:p>
          <a:p>
            <a:pPr eaLnBrk="1" hangingPunct="1"/>
            <a:endParaRPr lang="cs-CZ" altLang="cs-CZ" sz="1600" dirty="0" smtClean="0"/>
          </a:p>
          <a:p>
            <a:pPr eaLnBrk="1" hangingPunct="1"/>
            <a:r>
              <a:rPr lang="cs-CZ" altLang="cs-CZ" sz="1600" dirty="0" err="1"/>
              <a:t>Benchmarking</a:t>
            </a:r>
            <a:r>
              <a:rPr lang="cs-CZ" altLang="cs-CZ" sz="1600" dirty="0"/>
              <a:t> – vzájemné porovnávání mezi knihovnami</a:t>
            </a:r>
          </a:p>
          <a:p>
            <a:pPr eaLnBrk="1" hangingPunct="1"/>
            <a:endParaRPr lang="cs-CZ" altLang="cs-CZ" sz="1600" dirty="0" smtClean="0"/>
          </a:p>
          <a:p>
            <a:pPr eaLnBrk="1" hangingPunct="1"/>
            <a:r>
              <a:rPr lang="cs-CZ" altLang="cs-CZ" sz="1600" dirty="0" smtClean="0"/>
              <a:t>Měření efektivnosti investic </a:t>
            </a:r>
            <a:r>
              <a:rPr lang="cs-CZ" altLang="cs-CZ" sz="1600" dirty="0"/>
              <a:t>– ROI: Return on </a:t>
            </a:r>
            <a:r>
              <a:rPr lang="cs-CZ" altLang="cs-CZ" sz="1600" dirty="0" err="1"/>
              <a:t>Investment</a:t>
            </a:r>
            <a:endParaRPr lang="cs-CZ" altLang="cs-CZ" sz="1600" dirty="0"/>
          </a:p>
          <a:p>
            <a:pPr eaLnBrk="1" hangingPunct="1"/>
            <a:endParaRPr lang="cs-CZ" altLang="cs-CZ" sz="1600" dirty="0" smtClean="0"/>
          </a:p>
        </p:txBody>
      </p:sp>
    </p:spTree>
    <p:extLst>
      <p:ext uri="{BB962C8B-B14F-4D97-AF65-F5344CB8AC3E}">
        <p14:creationId xmlns:p14="http://schemas.microsoft.com/office/powerpoint/2010/main" xmlns="" val="2183099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dirty="0" smtClean="0"/>
              <a:t>Co umožňuje běžná statistika</a:t>
            </a:r>
            <a:endParaRPr lang="cs-CZ" dirty="0"/>
          </a:p>
        </p:txBody>
      </p:sp>
      <p:pic>
        <p:nvPicPr>
          <p:cNvPr id="12" name="Zástupný symbol pro obsah 11"/>
          <p:cNvPicPr>
            <a:picLocks noGrp="1" noChangeAspect="1"/>
          </p:cNvPicPr>
          <p:nvPr>
            <p:ph sz="half" idx="1"/>
          </p:nvPr>
        </p:nvPicPr>
        <p:blipFill>
          <a:blip r:embed="rId2" cstate="print"/>
          <a:stretch>
            <a:fillRect/>
          </a:stretch>
        </p:blipFill>
        <p:spPr>
          <a:xfrm>
            <a:off x="539552" y="1600200"/>
            <a:ext cx="3288797" cy="4525963"/>
          </a:xfrm>
          <a:prstGeom prst="rect">
            <a:avLst/>
          </a:prstGeom>
        </p:spPr>
      </p:pic>
      <p:sp>
        <p:nvSpPr>
          <p:cNvPr id="9" name="Zástupný symbol pro obsah 8"/>
          <p:cNvSpPr>
            <a:spLocks noGrp="1"/>
          </p:cNvSpPr>
          <p:nvPr>
            <p:ph sz="half" idx="2"/>
          </p:nvPr>
        </p:nvSpPr>
        <p:spPr/>
        <p:txBody>
          <a:bodyPr/>
          <a:lstStyle/>
          <a:p>
            <a:r>
              <a:rPr lang="cs-CZ" dirty="0" smtClean="0"/>
              <a:t>Co a kolik toho máme</a:t>
            </a:r>
          </a:p>
          <a:p>
            <a:endParaRPr lang="cs-CZ" dirty="0"/>
          </a:p>
          <a:p>
            <a:r>
              <a:rPr lang="cs-CZ" dirty="0" smtClean="0"/>
              <a:t>Kolik a čeho uděláme</a:t>
            </a:r>
          </a:p>
          <a:p>
            <a:endParaRPr lang="cs-CZ" dirty="0"/>
          </a:p>
          <a:p>
            <a:r>
              <a:rPr lang="cs-CZ" dirty="0" smtClean="0"/>
              <a:t>Časové řady - sledování trendů</a:t>
            </a:r>
            <a:endParaRPr lang="cs-CZ" dirty="0"/>
          </a:p>
        </p:txBody>
      </p:sp>
    </p:spTree>
    <p:extLst>
      <p:ext uri="{BB962C8B-B14F-4D97-AF65-F5344CB8AC3E}">
        <p14:creationId xmlns:p14="http://schemas.microsoft.com/office/powerpoint/2010/main" xmlns="" val="4231440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Narrow"/>
        <a:ea typeface=""/>
        <a:cs typeface=""/>
      </a:majorFont>
      <a:minorFont>
        <a:latin typeface="Arial Narrow"/>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3890</TotalTime>
  <Words>1901</Words>
  <Application>Microsoft Office PowerPoint</Application>
  <PresentationFormat>Předvádění na obrazovce (4:3)</PresentationFormat>
  <Paragraphs>560</Paragraphs>
  <Slides>46</Slides>
  <Notes>11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46</vt:i4>
      </vt:variant>
    </vt:vector>
  </HeadingPairs>
  <TitlesOfParts>
    <vt:vector size="49" baseType="lpstr">
      <vt:lpstr>Výchozí návrh</vt:lpstr>
      <vt:lpstr>Graf</vt:lpstr>
      <vt:lpstr>Visio</vt:lpstr>
      <vt:lpstr>K čemu je užitečná statistika?  Jak využít statistická data?</vt:lpstr>
      <vt:lpstr>Hlavní témata</vt:lpstr>
      <vt:lpstr>EU = 63 000 veřejných knihoven ČR = 5 500</vt:lpstr>
      <vt:lpstr>Snímek 4</vt:lpstr>
      <vt:lpstr>Knihovny pod dvojím tlakem</vt:lpstr>
      <vt:lpstr>Často kladené otázky</vt:lpstr>
      <vt:lpstr>Problémy měření výkonu v knihovnách</vt:lpstr>
      <vt:lpstr>Problémy měření výkonu v knihovnách</vt:lpstr>
      <vt:lpstr>Co umožňuje běžná statistika</vt:lpstr>
      <vt:lpstr>Standard pro dobrou knihovnu</vt:lpstr>
      <vt:lpstr>Jaká je „dobrá“ knihovna?</vt:lpstr>
      <vt:lpstr>Benchmarking knihoven</vt:lpstr>
      <vt:lpstr>Snímek 13</vt:lpstr>
      <vt:lpstr>Knihovny v benchmarkingu</vt:lpstr>
      <vt:lpstr>Sledujeme 35 indikátorů</vt:lpstr>
      <vt:lpstr>Knihovny v benchmarkingu</vt:lpstr>
      <vt:lpstr>Snímek 17</vt:lpstr>
      <vt:lpstr>Výběr knihoven a jejich porovnání</vt:lpstr>
      <vt:lpstr>Srovnání (grafy)</vt:lpstr>
      <vt:lpstr>Snímek 20</vt:lpstr>
      <vt:lpstr>Snímek 21</vt:lpstr>
      <vt:lpstr>SWOT analýza </vt:lpstr>
      <vt:lpstr>Sledování trendů</vt:lpstr>
      <vt:lpstr>Sledování trendů</vt:lpstr>
      <vt:lpstr>Snímek 25</vt:lpstr>
      <vt:lpstr>K čemu je benchmarking užitečný?</vt:lpstr>
      <vt:lpstr>Benchmarking je dlouhodobý proces</vt:lpstr>
      <vt:lpstr>K čemu využíváte benchmarking?</vt:lpstr>
      <vt:lpstr>Soutěž Městská knihovna roku …</vt:lpstr>
      <vt:lpstr>Sledované indikátory – přepočet na body</vt:lpstr>
      <vt:lpstr>Důležité odkazy</vt:lpstr>
      <vt:lpstr>Měření efektivity vynaložených prostředků ve veřejné knihovně Projekt ROI (Return on Investment)</vt:lpstr>
      <vt:lpstr>Metodika měření hodnoty služeb poskytovaných veřejnými knihovnami</vt:lpstr>
      <vt:lpstr>Proč projekt ROI?</vt:lpstr>
      <vt:lpstr>Základní metoda: měřování nákladů a užitků (Cost-benefit analýza - CBA)</vt:lpstr>
      <vt:lpstr>Jak stanovit cenu něčeho, co cenu nemá?</vt:lpstr>
      <vt:lpstr>Dotazníkové šetření uživatelů I.</vt:lpstr>
      <vt:lpstr>Kolik vám ušetřila knihovna při poslední návštěvě? </vt:lpstr>
      <vt:lpstr>Jak si vypočítat hodnotu služeb?</vt:lpstr>
      <vt:lpstr>Vzorec pro efektivnost knihovny</vt:lpstr>
      <vt:lpstr>Dotazníkové šetření uživatelů II.</vt:lpstr>
      <vt:lpstr>Výpočet efektivnosti výpůjček</vt:lpstr>
      <vt:lpstr>Snímek 43</vt:lpstr>
      <vt:lpstr>Snímek 44</vt:lpstr>
      <vt:lpstr>Znáte svá čísla?</vt:lpstr>
      <vt:lpstr>K čemu je užitečná statistika?  Jak využít statistická data?</vt:lpstr>
    </vt:vector>
  </TitlesOfParts>
  <Company>Národní knihovna ČR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Národní knihovna ČR a její úloha v systému knihoven České republiky</dc:title>
  <dc:creator>Vít Richter</dc:creator>
  <cp:lastModifiedBy>UnSa001</cp:lastModifiedBy>
  <cp:revision>171</cp:revision>
  <dcterms:created xsi:type="dcterms:W3CDTF">2005-01-02T09:15:33Z</dcterms:created>
  <dcterms:modified xsi:type="dcterms:W3CDTF">2017-11-28T10:50:24Z</dcterms:modified>
</cp:coreProperties>
</file>